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4" r:id="rId1"/>
  </p:sldMasterIdLst>
  <p:notesMasterIdLst>
    <p:notesMasterId r:id="rId25"/>
  </p:notesMasterIdLst>
  <p:sldIdLst>
    <p:sldId id="256" r:id="rId2"/>
    <p:sldId id="257" r:id="rId3"/>
    <p:sldId id="258" r:id="rId4"/>
    <p:sldId id="259" r:id="rId5"/>
    <p:sldId id="273" r:id="rId6"/>
    <p:sldId id="260" r:id="rId7"/>
    <p:sldId id="261" r:id="rId8"/>
    <p:sldId id="262" r:id="rId9"/>
    <p:sldId id="271" r:id="rId10"/>
    <p:sldId id="263" r:id="rId11"/>
    <p:sldId id="266" r:id="rId12"/>
    <p:sldId id="267" r:id="rId13"/>
    <p:sldId id="268" r:id="rId14"/>
    <p:sldId id="269" r:id="rId15"/>
    <p:sldId id="270"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9" d="100"/>
          <a:sy n="49" d="100"/>
        </p:scale>
        <p:origin x="-4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36BDDC7-449F-4B81-ABF1-06C5FC15CC0B}" type="datetimeFigureOut">
              <a:rPr lang="ar-SA" smtClean="0"/>
              <a:t>09/08/42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614A8A0-74F9-455D-8318-067114796FF0}" type="slidenum">
              <a:rPr lang="ar-SA" smtClean="0"/>
              <a:t>‹#›</a:t>
            </a:fld>
            <a:endParaRPr lang="ar-SA"/>
          </a:p>
        </p:txBody>
      </p:sp>
    </p:spTree>
    <p:extLst>
      <p:ext uri="{BB962C8B-B14F-4D97-AF65-F5344CB8AC3E}">
        <p14:creationId xmlns:p14="http://schemas.microsoft.com/office/powerpoint/2010/main" val="25851987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614A8A0-74F9-455D-8318-067114796FF0}" type="slidenum">
              <a:rPr lang="ar-SA" smtClean="0"/>
              <a:t>10</a:t>
            </a:fld>
            <a:endParaRPr lang="ar-SA"/>
          </a:p>
        </p:txBody>
      </p:sp>
    </p:spTree>
    <p:extLst>
      <p:ext uri="{BB962C8B-B14F-4D97-AF65-F5344CB8AC3E}">
        <p14:creationId xmlns:p14="http://schemas.microsoft.com/office/powerpoint/2010/main" val="40735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09/08/42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09/08/42</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ar.wikipedia.org/wiki/%D8%A3%D8%B3%D8%B1%D8%A9_%D9%85%D9%8A%D9%86%D8%BA" TargetMode="External"/><Relationship Id="rId2" Type="http://schemas.openxmlformats.org/officeDocument/2006/relationships/hyperlink" Target="https://ar.wikipedia.org/w/index.php?title=Book_of_Songs&amp;action=edit&amp;redlink=1"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ar.wikipedia.org/wiki/%D9%85%D9%84%D9%81:Xuanduan.jp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ar.wikipedia.org/w/index.php?title=Forbidden&amp;action=edit&amp;redlink=1"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ar.wikipedia.org/wiki/%D8%BA%D9%88"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ndex.php?title=Chenpi&amp;action=edit&amp;redlink=1" TargetMode="External"/><Relationship Id="rId2" Type="http://schemas.openxmlformats.org/officeDocument/2006/relationships/hyperlink" Target="https://ar.wikipedia.org/wiki/%D8%BA%D9%88%D8%A7%D9%86%D8%BA%D8%AF%D9%88%D9%86%D8%BA" TargetMode="External"/><Relationship Id="rId1" Type="http://schemas.openxmlformats.org/officeDocument/2006/relationships/slideLayout" Target="../slideLayouts/slideLayout8.xml"/><Relationship Id="rId6" Type="http://schemas.openxmlformats.org/officeDocument/2006/relationships/hyperlink" Target="https://ar.wikipedia.org/wiki/%D8%A7%D9%84%D8%AE%D9%8A%D8%B2%D8%B1%D8%A7%D9%86" TargetMode="External"/><Relationship Id="rId5" Type="http://schemas.openxmlformats.org/officeDocument/2006/relationships/hyperlink" Target="https://ar.wikipedia.org/wiki/%D8%A7%D9%84%D8%B4%D8%A7%D9%8A" TargetMode="External"/><Relationship Id="rId4" Type="http://schemas.openxmlformats.org/officeDocument/2006/relationships/hyperlink" Target="https://ar.wikipedia.org/wiki/%D9%87%D8%A7%D9%86%D8%BA%D8%AA%D8%B4%D9%8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ar.wikipedia.org/w/index.php?title=New_Confucians&amp;action=edit&amp;redlink=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274638"/>
            <a:ext cx="7211144" cy="6034682"/>
          </a:xfrm>
          <a:effectLst>
            <a:glow rad="228600">
              <a:schemeClr val="accent1">
                <a:satMod val="175000"/>
                <a:alpha val="40000"/>
              </a:schemeClr>
            </a:glow>
            <a:outerShdw blurRad="63500" dist="254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4000" dirty="0" smtClean="0"/>
              <a:t/>
            </a:r>
            <a:br>
              <a:rPr lang="ar-SA" sz="4000" dirty="0" smtClean="0"/>
            </a:br>
            <a:r>
              <a:rPr lang="ar-SA" sz="4000" dirty="0" smtClean="0"/>
              <a:t/>
            </a:r>
            <a:br>
              <a:rPr lang="ar-SA" sz="4000" dirty="0" smtClean="0"/>
            </a:br>
            <a:r>
              <a:rPr lang="ar-SA" sz="4000" dirty="0" smtClean="0"/>
              <a:t>حضارة الصين القديمة </a:t>
            </a:r>
            <a:r>
              <a:rPr lang="ar-SA" sz="3200" dirty="0" smtClean="0"/>
              <a:t/>
            </a:r>
            <a:br>
              <a:rPr lang="ar-SA" sz="3200" dirty="0" smtClean="0"/>
            </a:br>
            <a:r>
              <a:rPr lang="ar-SA" sz="4800" dirty="0" smtClean="0">
                <a:solidFill>
                  <a:schemeClr val="accent3"/>
                </a:solidFill>
                <a:latin typeface="Arabic Typesetting" panose="03020402040406030203" pitchFamily="66" charset="-78"/>
                <a:cs typeface="Arabic Typesetting" panose="03020402040406030203" pitchFamily="66" charset="-78"/>
              </a:rPr>
              <a:t>/المرحلة الثانية /قسم التاريخ</a:t>
            </a:r>
            <a:br>
              <a:rPr lang="ar-SA" sz="4800" dirty="0" smtClean="0">
                <a:solidFill>
                  <a:schemeClr val="accent3"/>
                </a:solidFill>
                <a:latin typeface="Arabic Typesetting" panose="03020402040406030203" pitchFamily="66" charset="-78"/>
                <a:cs typeface="Arabic Typesetting" panose="03020402040406030203" pitchFamily="66" charset="-78"/>
              </a:rPr>
            </a:br>
            <a:r>
              <a:rPr lang="ar-SA" sz="4800" dirty="0" smtClean="0">
                <a:solidFill>
                  <a:schemeClr val="accent3"/>
                </a:solidFill>
                <a:latin typeface="Arabic Typesetting" panose="03020402040406030203" pitchFamily="66" charset="-78"/>
                <a:cs typeface="Arabic Typesetting" panose="03020402040406030203" pitchFamily="66" charset="-78"/>
              </a:rPr>
              <a:t>اعداد</a:t>
            </a:r>
            <a:br>
              <a:rPr lang="ar-SA" sz="4800" dirty="0" smtClean="0">
                <a:solidFill>
                  <a:schemeClr val="accent3"/>
                </a:solidFill>
                <a:latin typeface="Arabic Typesetting" panose="03020402040406030203" pitchFamily="66" charset="-78"/>
                <a:cs typeface="Arabic Typesetting" panose="03020402040406030203" pitchFamily="66" charset="-78"/>
              </a:rPr>
            </a:br>
            <a:r>
              <a:rPr lang="ar-SA" sz="4800" dirty="0" smtClean="0">
                <a:solidFill>
                  <a:schemeClr val="accent3"/>
                </a:solidFill>
                <a:latin typeface="Arabic Typesetting" panose="03020402040406030203" pitchFamily="66" charset="-78"/>
                <a:cs typeface="Arabic Typesetting" panose="03020402040406030203" pitchFamily="66" charset="-78"/>
              </a:rPr>
              <a:t>المدرس الدكتور ذكرى عواد  </a:t>
            </a:r>
            <a:endParaRPr lang="ar-SA" sz="4800" dirty="0">
              <a:solidFill>
                <a:schemeClr val="accent3"/>
              </a:solidFill>
              <a:latin typeface="Arabic Typesetting" panose="03020402040406030203" pitchFamily="66" charset="-78"/>
              <a:cs typeface="Arabic Typesetting" panose="03020402040406030203" pitchFamily="66" charset="-78"/>
            </a:endParaRP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01530"/>
            <a:ext cx="1285875" cy="1247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35896" y="188640"/>
            <a:ext cx="2448272" cy="936104"/>
          </a:xfrm>
        </p:spPr>
        <p:txBody>
          <a:bodyPr>
            <a:normAutofit/>
          </a:bodyPr>
          <a:lstStyle/>
          <a:p>
            <a:pPr algn="ctr"/>
            <a:r>
              <a:rPr lang="ar-SA" sz="2800" cap="none"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 القيم الاجتماعية </a:t>
            </a:r>
            <a:endParaRPr lang="ar-SA" sz="2800" cap="none"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4" name="عنصر نائب للمحتوى 3"/>
          <p:cNvSpPr>
            <a:spLocks noGrp="1"/>
          </p:cNvSpPr>
          <p:nvPr>
            <p:ph sz="half" idx="1"/>
          </p:nvPr>
        </p:nvSpPr>
        <p:spPr>
          <a:xfrm>
            <a:off x="457200" y="1268760"/>
            <a:ext cx="8153400" cy="5112568"/>
          </a:xfrm>
          <a:solidFill>
            <a:schemeClr val="accent5">
              <a:lumMod val="40000"/>
              <a:lumOff val="60000"/>
            </a:schemeClr>
          </a:solidFill>
          <a:scene3d>
            <a:camera prst="orthographicFront"/>
            <a:lightRig rig="threePt" dir="t"/>
          </a:scene3d>
          <a:sp3d>
            <a:bevelT prst="convex"/>
          </a:sp3d>
        </p:spPr>
        <p:txBody>
          <a:bodyPr>
            <a:normAutofit/>
          </a:bodyPr>
          <a:lstStyle/>
          <a:p>
            <a:pPr algn="just"/>
            <a:r>
              <a:rPr lang="ar-SA" dirty="0"/>
              <a:t>ومع زيادة القوة الاقتصادية والعسكرية الأوروبية ابتداءً من منتصف القرن التاسع عشر اكتسبت الأنظمة الغير صينية من المنظمات الاجتماعية والسياسية اعتناقًا في الصين. بعض من هؤلاء الاصلاحيين رفض تماما الإرث الثقافي في الصين، بينما البعض الآخر يسعى إلى الجمع بين نقاط قوة الثقافات الصينية والأوروبية. إن تاريخ الصين في القرن العشرين هو أحد القرون التي تم تجريب أنظمة جديدة للمنظمات الاجتماعية والسياسية والاقتصادية والتي تسمح بإعادة الإدماج للأمة في أعقاب انهيار الأسر الحاكمة.</a:t>
            </a:r>
            <a:endParaRPr lang="en-US" dirty="0"/>
          </a:p>
          <a:p>
            <a:pPr algn="just"/>
            <a:endParaRPr lang="ar-SA" dirty="0" smtClean="0"/>
          </a:p>
        </p:txBody>
      </p:sp>
    </p:spTree>
    <p:extLst>
      <p:ext uri="{BB962C8B-B14F-4D97-AF65-F5344CB8AC3E}">
        <p14:creationId xmlns:p14="http://schemas.microsoft.com/office/powerpoint/2010/main" val="2012271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SA" sz="3600" dirty="0" smtClean="0"/>
              <a:t>اللغة </a:t>
            </a:r>
            <a:endParaRPr lang="ar-SA" sz="3600" dirty="0"/>
          </a:p>
        </p:txBody>
      </p:sp>
      <p:sp>
        <p:nvSpPr>
          <p:cNvPr id="3" name="عنوان فرعي 2"/>
          <p:cNvSpPr>
            <a:spLocks noGrp="1"/>
          </p:cNvSpPr>
          <p:nvPr>
            <p:ph type="subTitle" idx="1"/>
          </p:nvPr>
        </p:nvSpPr>
        <p:spPr>
          <a:xfrm>
            <a:off x="1115616" y="5157192"/>
            <a:ext cx="7920880" cy="1152128"/>
          </a:xfrm>
        </p:spPr>
        <p:txBody>
          <a:bodyPr>
            <a:normAutofit/>
          </a:bodyPr>
          <a:lstStyle/>
          <a:p>
            <a:pPr algn="r"/>
            <a:r>
              <a:rPr lang="ar-SA" sz="2000" dirty="0" smtClean="0">
                <a:solidFill>
                  <a:schemeClr val="tx1">
                    <a:lumMod val="95000"/>
                    <a:lumOff val="5000"/>
                  </a:schemeClr>
                </a:solidFill>
              </a:rPr>
              <a:t>مخطوطة</a:t>
            </a:r>
            <a:r>
              <a:rPr lang="ar-SA" sz="2000" dirty="0">
                <a:solidFill>
                  <a:schemeClr val="tx1">
                    <a:lumMod val="95000"/>
                    <a:lumOff val="5000"/>
                  </a:schemeClr>
                </a:solidFill>
              </a:rPr>
              <a:t> صينية خطها (</a:t>
            </a:r>
            <a:r>
              <a:rPr lang="en-US" sz="2000" dirty="0">
                <a:solidFill>
                  <a:schemeClr val="tx1">
                    <a:lumMod val="95000"/>
                    <a:lumOff val="5000"/>
                  </a:schemeClr>
                </a:solidFill>
              </a:rPr>
              <a:t>Song Dynasty) ( 1051-1108</a:t>
            </a:r>
            <a:r>
              <a:rPr lang="ar-SA" sz="2000" dirty="0">
                <a:solidFill>
                  <a:schemeClr val="tx1">
                    <a:lumMod val="95000"/>
                    <a:lumOff val="5000"/>
                  </a:schemeClr>
                </a:solidFill>
              </a:rPr>
              <a:t> ) و الذي كتبها </a:t>
            </a:r>
            <a:r>
              <a:rPr lang="en-US" sz="2000" dirty="0" err="1">
                <a:solidFill>
                  <a:schemeClr val="tx1">
                    <a:lumMod val="95000"/>
                    <a:lumOff val="5000"/>
                  </a:schemeClr>
                </a:solidFill>
              </a:rPr>
              <a:t>Mi</a:t>
            </a:r>
            <a:r>
              <a:rPr lang="en-US" sz="2000" dirty="0">
                <a:solidFill>
                  <a:schemeClr val="tx1">
                    <a:lumMod val="95000"/>
                    <a:lumOff val="5000"/>
                  </a:schemeClr>
                </a:solidFill>
              </a:rPr>
              <a:t> Fu</a:t>
            </a:r>
            <a:r>
              <a:rPr lang="ar-SA" sz="2000" dirty="0"/>
              <a:t>.</a:t>
            </a:r>
            <a:endParaRPr lang="en-US" sz="2000" dirty="0"/>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131839" y="1988839"/>
            <a:ext cx="3024337" cy="28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598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116632"/>
            <a:ext cx="7139136" cy="1162050"/>
          </a:xfrm>
        </p:spPr>
        <p:txBody>
          <a:bodyPr>
            <a:normAutofit/>
          </a:bodyPr>
          <a:lstStyle/>
          <a:p>
            <a:pPr algn="ctr"/>
            <a:r>
              <a:rPr lang="ar-SA" sz="3200" cap="none"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اللغة </a:t>
            </a:r>
            <a:endParaRPr lang="ar-SA" sz="3200" cap="none"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4" name="عنصر نائب للمحتوى 3"/>
          <p:cNvSpPr>
            <a:spLocks noGrp="1"/>
          </p:cNvSpPr>
          <p:nvPr>
            <p:ph sz="half" idx="1"/>
          </p:nvPr>
        </p:nvSpPr>
        <p:spPr>
          <a:xfrm>
            <a:off x="395536" y="1268760"/>
            <a:ext cx="8153400" cy="5184576"/>
          </a:xfrm>
          <a:solidFill>
            <a:schemeClr val="accent6">
              <a:lumMod val="40000"/>
              <a:lumOff val="60000"/>
            </a:schemeClr>
          </a:solidFill>
          <a:scene3d>
            <a:camera prst="orthographicFront"/>
            <a:lightRig rig="threePt" dir="t"/>
          </a:scene3d>
          <a:sp3d>
            <a:bevelT w="152400" h="50800" prst="softRound"/>
          </a:sp3d>
        </p:spPr>
        <p:txBody>
          <a:bodyPr>
            <a:normAutofit fontScale="92500" lnSpcReduction="10000"/>
          </a:bodyPr>
          <a:lstStyle/>
          <a:p>
            <a:r>
              <a:rPr lang="ar-SA" dirty="0"/>
              <a:t> وكان المعيار الخطي القديم هو الصيني الكلاسيكية </a:t>
            </a:r>
            <a:r>
              <a:rPr lang="en-US" dirty="0"/>
              <a:t>Classical Chinese</a:t>
            </a:r>
            <a:r>
              <a:rPr lang="ar-SA" dirty="0"/>
              <a:t>. حيث كان يستخدم منذ آلاف السنين ولكن معظمها كان محجوز للعلماء والمثقفين الذين يشكلون الفئة العليا من المجتمع تسمى "</a:t>
            </a:r>
            <a:r>
              <a:rPr lang="ar-SA" dirty="0" err="1"/>
              <a:t>شي</a:t>
            </a:r>
            <a:r>
              <a:rPr lang="ar-SA" dirty="0"/>
              <a:t> </a:t>
            </a:r>
            <a:r>
              <a:rPr lang="ar-SA" dirty="0" err="1"/>
              <a:t>دا</a:t>
            </a:r>
            <a:r>
              <a:rPr lang="ar-SA" dirty="0"/>
              <a:t> فو (</a:t>
            </a:r>
            <a:r>
              <a:rPr lang="en-US" dirty="0" err="1"/>
              <a:t>士大夫</a:t>
            </a:r>
            <a:r>
              <a:rPr lang="ar-SA" dirty="0"/>
              <a:t>）". أصبح الخط لاحقًا تجارياً حيث يعمل به الفنانين المشهورين فأصبح من ممتلكاتهم الثمينة. أخذ الأدب الصيني زمنًا طويلًا منذ القدم حيث أن أقرب عمل في الصين هو </a:t>
            </a:r>
            <a:r>
              <a:rPr lang="en-US" dirty="0"/>
              <a:t>I Ching</a:t>
            </a:r>
            <a:r>
              <a:rPr lang="ar-SA" dirty="0"/>
              <a:t> أو "كتاب التغيرات" حيث يعود إلى حوالي 1000 قبل الميلاد. إن ازدهار الفلسفة خلال فترة الدول المتحاربة أنتجت هذه الأعمال الجديرة بالذكر مثل كونفوشيوس </a:t>
            </a:r>
            <a:r>
              <a:rPr lang="en-US" dirty="0"/>
              <a:t>Analects</a:t>
            </a:r>
            <a:r>
              <a:rPr lang="ar-SA" dirty="0"/>
              <a:t> و </a:t>
            </a:r>
            <a:r>
              <a:rPr lang="en-US" dirty="0"/>
              <a:t>Tao </a:t>
            </a:r>
            <a:r>
              <a:rPr lang="en-US" dirty="0" err="1"/>
              <a:t>Te</a:t>
            </a:r>
            <a:r>
              <a:rPr lang="en-US" dirty="0"/>
              <a:t> Ching</a:t>
            </a:r>
            <a:r>
              <a:rPr lang="ar-SA" dirty="0"/>
              <a:t>. انظر ايضًا الكلاسيكية الصينية الموسيقى والرقص المقالات الرئيسية الموسيقى الصينية والرقص</a:t>
            </a:r>
            <a:r>
              <a:rPr lang="ar-SA" dirty="0">
                <a:solidFill>
                  <a:schemeClr val="accent4">
                    <a:lumMod val="50000"/>
                  </a:schemeClr>
                </a:solidFill>
              </a:rPr>
              <a:t> </a:t>
            </a:r>
            <a:r>
              <a:rPr lang="ar-SA"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الصيني </a:t>
            </a:r>
            <a:r>
              <a:rPr lang="ar-SA"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a:t>
            </a:r>
            <a:endParaRPr lang="ar-SA" dirty="0">
              <a:solidFill>
                <a:schemeClr val="accent4">
                  <a:lumMod val="50000"/>
                </a:schemeClr>
              </a:solidFill>
            </a:endParaRPr>
          </a:p>
        </p:txBody>
      </p:sp>
    </p:spTree>
    <p:extLst>
      <p:ext uri="{BB962C8B-B14F-4D97-AF65-F5344CB8AC3E}">
        <p14:creationId xmlns:p14="http://schemas.microsoft.com/office/powerpoint/2010/main" val="368182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600" dirty="0" smtClean="0"/>
              <a:t>اللغة</a:t>
            </a:r>
            <a:r>
              <a:rPr lang="ar-SA" dirty="0" smtClean="0"/>
              <a:t> </a:t>
            </a:r>
            <a:endParaRPr lang="ar-SA" dirty="0"/>
          </a:p>
        </p:txBody>
      </p:sp>
      <p:sp>
        <p:nvSpPr>
          <p:cNvPr id="4" name="عنصر نائب للمحتوى 3"/>
          <p:cNvSpPr>
            <a:spLocks noGrp="1"/>
          </p:cNvSpPr>
          <p:nvPr>
            <p:ph sz="half" idx="1"/>
          </p:nvPr>
        </p:nvSpPr>
        <p:spPr>
          <a:xfrm>
            <a:off x="457200" y="1484784"/>
            <a:ext cx="8153400" cy="4641379"/>
          </a:xfrm>
          <a:solidFill>
            <a:schemeClr val="bg2">
              <a:lumMod val="75000"/>
            </a:schemeClr>
          </a:solidFill>
          <a:effectLst>
            <a:glow rad="228600">
              <a:schemeClr val="accent6">
                <a:satMod val="175000"/>
                <a:alpha val="40000"/>
              </a:schemeClr>
            </a:glow>
          </a:effectLst>
        </p:spPr>
        <p:txBody>
          <a:bodyPr/>
          <a:lstStyle/>
          <a:p>
            <a:pPr algn="just"/>
            <a:r>
              <a:rPr lang="ar-SA" dirty="0" smtClean="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ارتبطت </a:t>
            </a:r>
            <a:r>
              <a:rPr lang="ar-SA"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الموسيقى بالرقص في الصين مبكرًا. تعود الموسيقى الصينية إلى فجر الحضارة الصينية كما أن الوثائق والتحف أعطت دليلاً على تطور الثقافة الموسيقية في "عهد أسرة تشو" (1122 قبل الميلاد-256 قبل الميلاد). تشمل موسيقى "سلالة تشو" المعاصرة المسجلة في النصوص الصينية القديمة طقوس تسمى </a:t>
            </a:r>
            <a:r>
              <a:rPr lang="ar-SA" dirty="0" err="1">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يايا</a:t>
            </a:r>
            <a:r>
              <a:rPr lang="ar-SA"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 </a:t>
            </a:r>
            <a:r>
              <a:rPr lang="en-US" dirty="0" err="1">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yayue</a:t>
            </a:r>
            <a:r>
              <a:rPr lang="ar-SA"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 ويرتبط كل مقطع منها برقصة. تعود بعض أقدم الموسيقى المكتوبة إلى عهد الفيلسوف الصيني كونفوشيوس. كان أول </a:t>
            </a:r>
          </a:p>
        </p:txBody>
      </p:sp>
    </p:spTree>
    <p:extLst>
      <p:ext uri="{BB962C8B-B14F-4D97-AF65-F5344CB8AC3E}">
        <p14:creationId xmlns:p14="http://schemas.microsoft.com/office/powerpoint/2010/main" val="126699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87824" y="216778"/>
            <a:ext cx="2880320" cy="1162050"/>
          </a:xfrm>
        </p:spPr>
        <p:txBody>
          <a:bodyPr/>
          <a:lstStyle/>
          <a:p>
            <a:r>
              <a:rPr lang="en-US" dirty="0"/>
              <a:t/>
            </a:r>
            <a:br>
              <a:rPr lang="en-US" dirty="0"/>
            </a:br>
            <a:endParaRPr lang="ar-SA" dirty="0"/>
          </a:p>
        </p:txBody>
      </p:sp>
      <p:sp>
        <p:nvSpPr>
          <p:cNvPr id="4" name="عنصر نائب للمحتوى 3"/>
          <p:cNvSpPr>
            <a:spLocks noGrp="1"/>
          </p:cNvSpPr>
          <p:nvPr>
            <p:ph sz="half" idx="1"/>
          </p:nvPr>
        </p:nvSpPr>
        <p:spPr>
          <a:xfrm>
            <a:off x="467544" y="1484784"/>
            <a:ext cx="8153400" cy="4536504"/>
          </a:xfrm>
          <a:solidFill>
            <a:schemeClr val="bg2">
              <a:lumMod val="50000"/>
            </a:schemeClr>
          </a:solidFill>
          <a:effectLst>
            <a:outerShdw blurRad="50800" dist="38100" algn="l" rotWithShape="0">
              <a:prstClr val="black">
                <a:alpha val="40000"/>
              </a:prstClr>
            </a:outerShdw>
          </a:effectLst>
        </p:spPr>
        <p:txBody>
          <a:bodyPr>
            <a:normAutofit/>
          </a:bodyPr>
          <a:lstStyle/>
          <a:p>
            <a:r>
              <a:rPr lang="ar-SA" dirty="0"/>
              <a:t>توثيق جيد لازدهار للموسيقى الصينية تشين </a:t>
            </a:r>
            <a:r>
              <a:rPr lang="en-US" dirty="0" err="1"/>
              <a:t>qin</a:t>
            </a:r>
            <a:r>
              <a:rPr lang="ar-SA" dirty="0"/>
              <a:t> في "عهد أسرة </a:t>
            </a:r>
            <a:r>
              <a:rPr lang="ar-SA" dirty="0" err="1"/>
              <a:t>تانغ</a:t>
            </a:r>
            <a:r>
              <a:rPr lang="ar-SA" dirty="0"/>
              <a:t>"، على الرغم من أن الآلة الموسيقية لعبت دورًا كبير قبل "أسرة هان". . وهناك العديد من الآلات الموسيقية والتي هي جزء لا يتجزأ من الثقافة الصينية، مثل شون(</a:t>
            </a:r>
            <a:r>
              <a:rPr lang="en-US" dirty="0"/>
              <a:t>musical instruments</a:t>
            </a:r>
            <a:r>
              <a:rPr lang="ar-SA" dirty="0"/>
              <a:t>) (</a:t>
            </a:r>
            <a:r>
              <a:rPr lang="ar-SA" dirty="0" err="1"/>
              <a:t>الاكرينا</a:t>
            </a:r>
            <a:r>
              <a:rPr lang="ar-SA" dirty="0"/>
              <a:t>) و (</a:t>
            </a:r>
            <a:r>
              <a:rPr lang="en-US" dirty="0" err="1"/>
              <a:t>Xun</a:t>
            </a:r>
            <a:r>
              <a:rPr lang="ar-SA" dirty="0"/>
              <a:t>) (آلة القانون )، </a:t>
            </a:r>
            <a:r>
              <a:rPr lang="ar-SA" dirty="0" err="1"/>
              <a:t>الغوكين</a:t>
            </a:r>
            <a:r>
              <a:rPr lang="ar-SA" dirty="0"/>
              <a:t>(</a:t>
            </a:r>
            <a:r>
              <a:rPr lang="en-US" dirty="0"/>
              <a:t>Ocarina</a:t>
            </a:r>
            <a:r>
              <a:rPr lang="ar-SA" dirty="0"/>
              <a:t>) </a:t>
            </a:r>
            <a:r>
              <a:rPr lang="ar-SA" dirty="0" err="1"/>
              <a:t>وشنغ</a:t>
            </a:r>
            <a:r>
              <a:rPr lang="ar-SA" dirty="0"/>
              <a:t> </a:t>
            </a:r>
            <a:r>
              <a:rPr lang="ar-SA" dirty="0" err="1"/>
              <a:t>وشياو</a:t>
            </a:r>
            <a:r>
              <a:rPr lang="ar-SA" dirty="0"/>
              <a:t> (الناي العمودي)و </a:t>
            </a:r>
            <a:r>
              <a:rPr lang="en-US" dirty="0"/>
              <a:t>erhu</a:t>
            </a:r>
            <a:r>
              <a:rPr lang="ar-SA" dirty="0"/>
              <a:t> (كمان ألتو أو العود المنحني)و </a:t>
            </a:r>
            <a:r>
              <a:rPr lang="en-US" dirty="0" err="1"/>
              <a:t>pipa</a:t>
            </a:r>
            <a:r>
              <a:rPr lang="ar-SA" dirty="0"/>
              <a:t> (عود على شكل كمثرى) وغيرها العديد.</a:t>
            </a:r>
            <a:endParaRPr lang="en-US" dirty="0"/>
          </a:p>
        </p:txBody>
      </p:sp>
    </p:spTree>
    <p:extLst>
      <p:ext uri="{BB962C8B-B14F-4D97-AF65-F5344CB8AC3E}">
        <p14:creationId xmlns:p14="http://schemas.microsoft.com/office/powerpoint/2010/main" val="847363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347864" y="260648"/>
            <a:ext cx="2808312" cy="576064"/>
          </a:xfrm>
        </p:spPr>
        <p:txBody>
          <a:bodyPr>
            <a:normAutofit fontScale="90000"/>
          </a:bodyPr>
          <a:lstStyle/>
          <a:p>
            <a:r>
              <a:rPr lang="ar-SA" sz="3600" dirty="0" smtClean="0"/>
              <a:t>الفنون </a:t>
            </a:r>
            <a:endParaRPr lang="ar-SA" sz="3600"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639" r="15639"/>
          <a:stretch>
            <a:fillRect/>
          </a:stretch>
        </p:blipFill>
        <p:spPr bwMode="auto">
          <a:xfrm>
            <a:off x="755576" y="1340768"/>
            <a:ext cx="4419600" cy="351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نص 2"/>
          <p:cNvSpPr>
            <a:spLocks noGrp="1"/>
          </p:cNvSpPr>
          <p:nvPr>
            <p:ph type="body" sz="half" idx="2"/>
          </p:nvPr>
        </p:nvSpPr>
        <p:spPr>
          <a:xfrm>
            <a:off x="179512" y="5805264"/>
            <a:ext cx="8640960" cy="720080"/>
          </a:xfrm>
        </p:spPr>
        <p:txBody>
          <a:bodyPr>
            <a:normAutofit/>
          </a:bodyPr>
          <a:lstStyle/>
          <a:p>
            <a:r>
              <a:rPr lang="ar-SA" sz="2000" dirty="0">
                <a:solidFill>
                  <a:srgbClr val="FF0000"/>
                </a:solidFill>
              </a:rPr>
              <a:t>مشهد </a:t>
            </a:r>
            <a:r>
              <a:rPr lang="ar-SA" sz="2000" dirty="0" err="1">
                <a:solidFill>
                  <a:srgbClr val="FF0000"/>
                </a:solidFill>
              </a:rPr>
              <a:t>هاندسكرول</a:t>
            </a:r>
            <a:r>
              <a:rPr lang="ar-SA" sz="2000" dirty="0">
                <a:solidFill>
                  <a:srgbClr val="FF0000"/>
                </a:solidFill>
              </a:rPr>
              <a:t>- وهو فن عن طريق الرسم - "التنانين التسعة" لتشن </a:t>
            </a:r>
            <a:r>
              <a:rPr lang="ar-SA" sz="2000" dirty="0" err="1">
                <a:solidFill>
                  <a:srgbClr val="FF0000"/>
                </a:solidFill>
              </a:rPr>
              <a:t>رونغ</a:t>
            </a:r>
            <a:r>
              <a:rPr lang="ar-SA" sz="2000" dirty="0">
                <a:solidFill>
                  <a:srgbClr val="FF0000"/>
                </a:solidFill>
              </a:rPr>
              <a:t>، 1244 م، عهد أسرة </a:t>
            </a:r>
            <a:r>
              <a:rPr lang="ar-SA" sz="2000" dirty="0" err="1">
                <a:solidFill>
                  <a:srgbClr val="FF0000"/>
                </a:solidFill>
              </a:rPr>
              <a:t>سونغ</a:t>
            </a:r>
            <a:r>
              <a:rPr lang="ar-SA" sz="2000" dirty="0">
                <a:solidFill>
                  <a:srgbClr val="FF0000"/>
                </a:solidFill>
              </a:rPr>
              <a:t> </a:t>
            </a:r>
            <a:endParaRPr lang="ar-SA" sz="2000" dirty="0" smtClean="0">
              <a:solidFill>
                <a:srgbClr val="FF0000"/>
              </a:solidFill>
            </a:endParaRPr>
          </a:p>
          <a:p>
            <a:endParaRPr lang="ar-SA" sz="2000" dirty="0">
              <a:solidFill>
                <a:srgbClr val="FF0000"/>
              </a:solidFill>
            </a:endParaRPr>
          </a:p>
          <a:p>
            <a:pPr algn="ctr"/>
            <a:r>
              <a:rPr lang="ar-SA" sz="2000" dirty="0" smtClean="0">
                <a:solidFill>
                  <a:srgbClr val="FF0000"/>
                </a:solidFill>
              </a:rPr>
              <a:t>الصينية</a:t>
            </a:r>
            <a:r>
              <a:rPr lang="ar-SA" sz="2000" dirty="0">
                <a:solidFill>
                  <a:srgbClr val="FF0000"/>
                </a:solidFill>
              </a:rPr>
              <a:t>، متحف الفنون الجميلة، وبوسطن</a:t>
            </a:r>
          </a:p>
        </p:txBody>
      </p:sp>
    </p:spTree>
    <p:extLst>
      <p:ext uri="{BB962C8B-B14F-4D97-AF65-F5344CB8AC3E}">
        <p14:creationId xmlns:p14="http://schemas.microsoft.com/office/powerpoint/2010/main" val="1907226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619934"/>
          </a:xfrm>
        </p:spPr>
        <p:txBody>
          <a:bodyPr>
            <a:normAutofit/>
          </a:bodyPr>
          <a:lstStyle/>
          <a:p>
            <a:r>
              <a:rPr lang="ar-SA" sz="3600" dirty="0" smtClean="0"/>
              <a:t>الفنون </a:t>
            </a:r>
            <a:endParaRPr lang="ar-SA" sz="3600" dirty="0"/>
          </a:p>
        </p:txBody>
      </p:sp>
      <p:sp>
        <p:nvSpPr>
          <p:cNvPr id="4" name="عنصر نائب للمحتوى 3"/>
          <p:cNvSpPr>
            <a:spLocks noGrp="1"/>
          </p:cNvSpPr>
          <p:nvPr>
            <p:ph sz="half" idx="1"/>
          </p:nvPr>
        </p:nvSpPr>
        <p:spPr>
          <a:xfrm>
            <a:off x="457200" y="908720"/>
            <a:ext cx="8153400" cy="5217443"/>
          </a:xfrm>
          <a:solidFill>
            <a:schemeClr val="accent2">
              <a:lumMod val="75000"/>
            </a:schemeClr>
          </a:solidFill>
        </p:spPr>
        <p:txBody>
          <a:bodyPr>
            <a:normAutofit fontScale="85000" lnSpcReduction="20000"/>
          </a:bodyPr>
          <a:lstStyle/>
          <a:p>
            <a:r>
              <a:rPr lang="ar-SA" sz="3300" dirty="0"/>
              <a:t>تأثرت مختلف الأشكال من الفن بالفلاسفة العظماء والمدرسين والشخصيات الدينية وحتى الشخصيات السياسية. يشمل الفن الصيني جميع جوانب الفنون الجميلة والفنون التطبيقية وفنون الأداء. كما كانت صناعة الفخار أحد أشكال الفن الأولى في العصر الحجري. تأثرت الموسيقى والشعر الصيني </a:t>
            </a:r>
            <a:r>
              <a:rPr lang="ar-SA" sz="3300" dirty="0" smtClean="0"/>
              <a:t>المعاصر </a:t>
            </a:r>
            <a:r>
              <a:rPr lang="ar-SA" sz="3300" dirty="0" err="1" smtClean="0"/>
              <a:t>يين</a:t>
            </a:r>
            <a:r>
              <a:rPr lang="ar-SA" sz="3300" dirty="0" smtClean="0"/>
              <a:t> </a:t>
            </a:r>
            <a:r>
              <a:rPr lang="ar-SA" sz="3300" dirty="0"/>
              <a:t>بكتاب الأغاني "كتاب الأغاني" </a:t>
            </a:r>
            <a:r>
              <a:rPr lang="en-US" sz="3300" u="sng" dirty="0">
                <a:solidFill>
                  <a:schemeClr val="accent6">
                    <a:lumMod val="50000"/>
                  </a:schemeClr>
                </a:solidFill>
                <a:hlinkClick r:id="rId2" tooltip="Book of Songs (الصفحة غير موجودة)"/>
              </a:rPr>
              <a:t>B</a:t>
            </a:r>
            <a:r>
              <a:rPr lang="en-US" sz="3300" dirty="0">
                <a:solidFill>
                  <a:schemeClr val="accent6">
                    <a:lumMod val="50000"/>
                  </a:schemeClr>
                </a:solidFill>
                <a:hlinkClick r:id="rId2" tooltip="Book of Songs (الصفحة غير موجودة)"/>
              </a:rPr>
              <a:t>ook of Songs</a:t>
            </a:r>
            <a:r>
              <a:rPr lang="ar-SA" sz="3300" dirty="0">
                <a:solidFill>
                  <a:schemeClr val="accent6">
                    <a:lumMod val="50000"/>
                  </a:schemeClr>
                </a:solidFill>
              </a:rPr>
              <a:t> </a:t>
            </a:r>
            <a:r>
              <a:rPr lang="ar-SA" sz="3300" dirty="0"/>
              <a:t>والشاعر ورجل الدولة الصيني تشو يوان. </a:t>
            </a:r>
            <a:r>
              <a:rPr lang="en-US" sz="3300" dirty="0"/>
              <a:t>Chinese painting</a:t>
            </a:r>
            <a:r>
              <a:rPr lang="ar-SA" sz="3300" dirty="0"/>
              <a:t> يحظى فن الرسم الصيني بتقدير كبير في دوائر المحكمة و التي تشمل مجموعة متنوعة واسعة من ولاية شأن شوي مع أنماط المتخصصة مثل اللوحة "</a:t>
            </a:r>
            <a:r>
              <a:rPr lang="ar-SA" sz="3300" dirty="0">
                <a:hlinkClick r:id="rId3" tooltip="أسرة مينغ"/>
              </a:rPr>
              <a:t>أسرة </a:t>
            </a:r>
            <a:r>
              <a:rPr lang="ar-SA" sz="3300" dirty="0" err="1">
                <a:hlinkClick r:id="rId3" tooltip="أسرة مينغ"/>
              </a:rPr>
              <a:t>مينغ</a:t>
            </a:r>
            <a:r>
              <a:rPr lang="ar-SA" sz="3300" dirty="0"/>
              <a:t>". استندت الموسيقى الصينية المعاصرة على القرع على الآلات الموسيقية التي وهبتها مؤخرًا للآلات الوترية وآلات القصب والمزمار. أصبح فن قص الورق في عهد سلالة هان شكل من أشكال الفن جديد بعد اختراع الورق. كما قًدمت الأوبرا الصينية وتشعبت إقليمياً بإضافتها إلى أشكال الأداء الأخرى مثل الفنون المتنوعة.</a:t>
            </a:r>
            <a:endParaRPr lang="en-US" sz="3300" dirty="0"/>
          </a:p>
          <a:p>
            <a:endParaRPr lang="ar-SA" dirty="0"/>
          </a:p>
        </p:txBody>
      </p:sp>
    </p:spTree>
    <p:extLst>
      <p:ext uri="{BB962C8B-B14F-4D97-AF65-F5344CB8AC3E}">
        <p14:creationId xmlns:p14="http://schemas.microsoft.com/office/powerpoint/2010/main" val="2784096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2560" y="359898"/>
            <a:ext cx="7406640" cy="1124886"/>
          </a:xfrm>
        </p:spPr>
        <p:txBody>
          <a:bodyPr>
            <a:normAutofit/>
          </a:bodyPr>
          <a:lstStyle/>
          <a:p>
            <a:pPr algn="r"/>
            <a:r>
              <a:rPr lang="ar-SA" sz="3600" dirty="0" smtClean="0"/>
              <a:t>الفنون القتالية </a:t>
            </a:r>
            <a:endParaRPr lang="ar-SA" sz="3600" dirty="0"/>
          </a:p>
        </p:txBody>
      </p:sp>
      <p:sp>
        <p:nvSpPr>
          <p:cNvPr id="3" name="عنوان فرعي 2"/>
          <p:cNvSpPr>
            <a:spLocks noGrp="1"/>
          </p:cNvSpPr>
          <p:nvPr>
            <p:ph type="subTitle" idx="1"/>
          </p:nvPr>
        </p:nvSpPr>
        <p:spPr>
          <a:xfrm>
            <a:off x="1259632" y="5373216"/>
            <a:ext cx="7406640" cy="1080120"/>
          </a:xfrm>
        </p:spPr>
        <p:txBody>
          <a:bodyPr/>
          <a:lstStyle/>
          <a:p>
            <a:pPr algn="ctr"/>
            <a:r>
              <a:rPr lang="ar-SA" dirty="0">
                <a:solidFill>
                  <a:srgbClr val="002060"/>
                </a:solidFill>
              </a:rPr>
              <a:t>الكونغ فو في دير </a:t>
            </a:r>
            <a:r>
              <a:rPr lang="ar-SA" dirty="0" err="1">
                <a:solidFill>
                  <a:srgbClr val="002060"/>
                </a:solidFill>
              </a:rPr>
              <a:t>داكسيانجو</a:t>
            </a:r>
            <a:r>
              <a:rPr lang="ar-SA" dirty="0">
                <a:solidFill>
                  <a:srgbClr val="002060"/>
                </a:solidFill>
              </a:rPr>
              <a:t>، </a:t>
            </a:r>
            <a:r>
              <a:rPr lang="ar-SA" dirty="0" err="1">
                <a:solidFill>
                  <a:srgbClr val="002060"/>
                </a:solidFill>
              </a:rPr>
              <a:t>كايفنغ</a:t>
            </a:r>
            <a:endParaRPr lang="ar-SA" dirty="0">
              <a:solidFill>
                <a:srgbClr val="002060"/>
              </a:solidFill>
            </a:endParaRPr>
          </a:p>
        </p:txBody>
      </p:sp>
      <p:pic>
        <p:nvPicPr>
          <p:cNvPr id="409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3059831" y="1988839"/>
            <a:ext cx="3960000" cy="2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8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1"/>
          </p:nvPr>
        </p:nvSpPr>
        <p:spPr>
          <a:xfrm>
            <a:off x="457200" y="764704"/>
            <a:ext cx="8153400" cy="5361459"/>
          </a:xfrm>
          <a:solidFill>
            <a:schemeClr val="bg2">
              <a:lumMod val="50000"/>
            </a:schemeClr>
          </a:solidFill>
        </p:spPr>
        <p:txBody>
          <a:bodyPr>
            <a:normAutofit fontScale="85000" lnSpcReduction="10000"/>
          </a:bodyPr>
          <a:lstStyle/>
          <a:p>
            <a:r>
              <a:rPr lang="ar-SA" dirty="0"/>
              <a:t>تعتبر الصين أحد المنابع الرئيسية لفنون الدفاع عن النفس في الشرق. تجتمع فنون الدفاع عن النفس الصينية لتعطي اسم الكونغ فو (</a:t>
            </a:r>
            <a:r>
              <a:rPr lang="ar-SA" dirty="0" err="1"/>
              <a:t>غونغ</a:t>
            </a:r>
            <a:r>
              <a:rPr lang="ar-SA" dirty="0"/>
              <a:t>) "الإنجاز" أو "الجدارة" و (فو) "الرجل" وهكذا تعطي "الإنجاز البشري" ) أو (سابقا وفي بعض السياقات الحديثة) </a:t>
            </a:r>
            <a:r>
              <a:rPr lang="ar-SA" dirty="0" err="1"/>
              <a:t>وشو</a:t>
            </a:r>
            <a:r>
              <a:rPr lang="ar-SA" dirty="0"/>
              <a:t> ("فنون الدفاع عن النفس" أو "الفنون العسكرية"). كما تشمل الصين أيضاً على أرض </a:t>
            </a:r>
            <a:r>
              <a:rPr lang="en-US" dirty="0"/>
              <a:t>Shaolin Monastery</a:t>
            </a:r>
            <a:r>
              <a:rPr lang="ar-SA" dirty="0"/>
              <a:t>و </a:t>
            </a:r>
            <a:r>
              <a:rPr lang="en-US" dirty="0" err="1"/>
              <a:t>Wudang</a:t>
            </a:r>
            <a:r>
              <a:rPr lang="en-US" dirty="0"/>
              <a:t> Mountains</a:t>
            </a:r>
            <a:r>
              <a:rPr lang="ar-SA" dirty="0"/>
              <a:t> الذي حظيا على احترامًا كبيرًا. بدأ الجيل الأول من الفن بغرض البقاء على قيد الحياة أثناء الحرب أكثر من كونه فن. ومع مرور الوقت تشعبت بعض أشكال الفن بينما استطاع الآخرون بالاحتفاظ بنكهة صينية مميزة. بغض النظر عن ذلك فقد أنتجت الصين بعض من أشهر الفنانين في الفنون القتالية بما في ذلك فأي </a:t>
            </a:r>
            <a:r>
              <a:rPr lang="ar-SA" dirty="0" err="1"/>
              <a:t>وونغ</a:t>
            </a:r>
            <a:r>
              <a:rPr lang="ar-SA" dirty="0"/>
              <a:t> هونغ والعديد من الآخرين. تعايشت الفنون أيضا مع مجموعة متنوعة من الأسلحة بما في ذلك الـ 18 سلاح. كما أن حركة </a:t>
            </a:r>
            <a:r>
              <a:rPr lang="en-US" dirty="0"/>
              <a:t>Dim </a:t>
            </a:r>
            <a:r>
              <a:rPr lang="en-US" dirty="0" err="1"/>
              <a:t>Mak</a:t>
            </a:r>
            <a:r>
              <a:rPr lang="ar-SA" dirty="0"/>
              <a:t> الأسطورية والمثيرة للجدل أخذت مكانًا في الثقافة.</a:t>
            </a:r>
            <a:endParaRPr lang="en-US" dirty="0"/>
          </a:p>
          <a:p>
            <a:endParaRPr lang="ar-SA" dirty="0"/>
          </a:p>
        </p:txBody>
      </p:sp>
    </p:spTree>
    <p:extLst>
      <p:ext uri="{BB962C8B-B14F-4D97-AF65-F5344CB8AC3E}">
        <p14:creationId xmlns:p14="http://schemas.microsoft.com/office/powerpoint/2010/main" val="25450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smtClean="0"/>
              <a:t>الازياء </a:t>
            </a:r>
            <a:endParaRPr lang="ar-SA" sz="3600" dirty="0"/>
          </a:p>
        </p:txBody>
      </p:sp>
      <p:pic>
        <p:nvPicPr>
          <p:cNvPr id="5" name="عنصر نائب للمحتوى 4" descr="Xuanduan.jpg">
            <a:hlinkClick r:id="rId2"/>
          </p:cNvPr>
          <p:cNvPicPr>
            <a:picLocks noGrp="1"/>
          </p:cNvPicPr>
          <p:nvPr>
            <p:ph sz="half" idx="1"/>
          </p:nvPr>
        </p:nvPicPr>
        <p:blipFill>
          <a:blip r:embed="rId3" cstate="print"/>
          <a:srcRect/>
          <a:stretch>
            <a:fillRect/>
          </a:stretch>
        </p:blipFill>
        <p:spPr bwMode="auto">
          <a:xfrm>
            <a:off x="2915816" y="1700808"/>
            <a:ext cx="4104000" cy="2664000"/>
          </a:xfrm>
          <a:prstGeom prst="rect">
            <a:avLst/>
          </a:prstGeom>
          <a:noFill/>
          <a:ln w="9525">
            <a:noFill/>
            <a:miter lim="800000"/>
            <a:headEnd/>
            <a:tailEnd/>
          </a:ln>
        </p:spPr>
      </p:pic>
    </p:spTree>
    <p:extLst>
      <p:ext uri="{BB962C8B-B14F-4D97-AF65-F5344CB8AC3E}">
        <p14:creationId xmlns:p14="http://schemas.microsoft.com/office/powerpoint/2010/main" val="44923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2578392" y="332656"/>
            <a:ext cx="6400800" cy="864096"/>
          </a:xfrm>
        </p:spPr>
        <p:txBody>
          <a:bodyPr/>
          <a:lstStyle/>
          <a:p>
            <a:pPr algn="ctr"/>
            <a:r>
              <a:rPr lang="ar-SA" sz="3200" dirty="0" smtClean="0"/>
              <a:t>         حضارة الصين  </a:t>
            </a:r>
            <a:endParaRPr lang="ar-SA" dirty="0"/>
          </a:p>
        </p:txBody>
      </p:sp>
      <p:sp>
        <p:nvSpPr>
          <p:cNvPr id="4" name="عنصر نائب للنص 3"/>
          <p:cNvSpPr>
            <a:spLocks noGrp="1"/>
          </p:cNvSpPr>
          <p:nvPr>
            <p:ph type="body" idx="1"/>
          </p:nvPr>
        </p:nvSpPr>
        <p:spPr>
          <a:xfrm>
            <a:off x="2578392" y="5157192"/>
            <a:ext cx="6400800" cy="720080"/>
          </a:xfrm>
        </p:spPr>
        <p:txBody>
          <a:bodyPr>
            <a:normAutofit/>
          </a:bodyPr>
          <a:lstStyle/>
          <a:p>
            <a:pPr algn="ctr"/>
            <a:r>
              <a:rPr lang="ar-SA" sz="2800" dirty="0" smtClean="0">
                <a:solidFill>
                  <a:srgbClr val="FF0000"/>
                </a:solidFill>
              </a:rPr>
              <a:t>      أداء</a:t>
            </a:r>
            <a:r>
              <a:rPr lang="ar-SA" sz="2800" dirty="0">
                <a:solidFill>
                  <a:srgbClr val="FF0000"/>
                </a:solidFill>
              </a:rPr>
              <a:t> </a:t>
            </a:r>
            <a:r>
              <a:rPr lang="ar-SA" sz="2800" dirty="0" smtClean="0">
                <a:solidFill>
                  <a:srgbClr val="FF0000"/>
                </a:solidFill>
              </a:rPr>
              <a:t>الأوبرا</a:t>
            </a:r>
            <a:r>
              <a:rPr lang="ar-SA" sz="2800" dirty="0">
                <a:solidFill>
                  <a:srgbClr val="FF0000"/>
                </a:solidFill>
              </a:rPr>
              <a:t> الصينية في </a:t>
            </a:r>
            <a:r>
              <a:rPr lang="ar-SA" sz="2800" dirty="0" smtClean="0">
                <a:solidFill>
                  <a:srgbClr val="FF0000"/>
                </a:solidFill>
              </a:rPr>
              <a:t>بكين(أوبرا</a:t>
            </a:r>
            <a:r>
              <a:rPr lang="ar-SA" sz="2800" dirty="0">
                <a:solidFill>
                  <a:srgbClr val="FF0000"/>
                </a:solidFill>
              </a:rPr>
              <a:t> بكين).</a:t>
            </a:r>
          </a:p>
        </p:txBody>
      </p:sp>
      <p:sp>
        <p:nvSpPr>
          <p:cNvPr id="2" name="AutoShape 2" descr="مدونة رومانس مون: حضارة الآزتك"/>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340768"/>
            <a:ext cx="435421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dirty="0" smtClean="0"/>
              <a:t>الازياء </a:t>
            </a:r>
            <a:endParaRPr lang="ar-SA" sz="3600" dirty="0"/>
          </a:p>
        </p:txBody>
      </p:sp>
      <p:sp>
        <p:nvSpPr>
          <p:cNvPr id="4" name="عنصر نائب للمحتوى 3"/>
          <p:cNvSpPr>
            <a:spLocks noGrp="1"/>
          </p:cNvSpPr>
          <p:nvPr>
            <p:ph sz="half" idx="1"/>
          </p:nvPr>
        </p:nvSpPr>
        <p:spPr>
          <a:xfrm>
            <a:off x="457200" y="1412776"/>
            <a:ext cx="8153400" cy="4713387"/>
          </a:xfrm>
          <a:solidFill>
            <a:schemeClr val="accent6">
              <a:lumMod val="60000"/>
              <a:lumOff val="40000"/>
            </a:schemeClr>
          </a:solidFill>
        </p:spPr>
        <p:txBody>
          <a:bodyPr>
            <a:normAutofit/>
          </a:bodyPr>
          <a:lstStyle/>
          <a:p>
            <a:pPr algn="just"/>
            <a:r>
              <a:rPr lang="ar-SA" dirty="0"/>
              <a:t>تتباهى مختلف الطبقات الاجتماعية في عصور مختلفة باتجاهات مختلفة من </a:t>
            </a:r>
            <a:r>
              <a:rPr lang="ar-SA" dirty="0" smtClean="0"/>
              <a:t>الأزياء فاللون </a:t>
            </a:r>
            <a:r>
              <a:rPr lang="ar-SA" dirty="0"/>
              <a:t>الأصفر أو الأحمر محجوز عادة للإمبراطور. ويغطي تاريخ الأزياء في الصين منذ مئات السنين الملابس الملونة والمتنوعة. </a:t>
            </a:r>
            <a:r>
              <a:rPr lang="ar-SA" dirty="0" err="1"/>
              <a:t>وفي"عهد</a:t>
            </a:r>
            <a:r>
              <a:rPr lang="ar-SA" dirty="0"/>
              <a:t> أسرة </a:t>
            </a:r>
            <a:r>
              <a:rPr lang="ar-SA" dirty="0" err="1"/>
              <a:t>تشينغ</a:t>
            </a:r>
            <a:r>
              <a:rPr lang="ar-SA" dirty="0"/>
              <a:t>" أحدثت آخر سلالة إمبراطورية تحول جذري في ملابس، فالملابس التي قبل عصر "أسرة </a:t>
            </a:r>
            <a:r>
              <a:rPr lang="ar-SA" dirty="0" err="1"/>
              <a:t>تشينغ</a:t>
            </a:r>
            <a:r>
              <a:rPr lang="ar-SA" dirty="0"/>
              <a:t>" يشار إليها </a:t>
            </a:r>
            <a:r>
              <a:rPr lang="ar-SA" dirty="0" err="1"/>
              <a:t>هانفو</a:t>
            </a:r>
            <a:r>
              <a:rPr lang="ar-SA" dirty="0"/>
              <a:t> أو ملابس هان الصينية التقليدية. وقد استخدمت العديد من الرموز مثل فينيكس </a:t>
            </a:r>
            <a:r>
              <a:rPr lang="en-US" dirty="0"/>
              <a:t>phoenix</a:t>
            </a:r>
            <a:r>
              <a:rPr lang="ar-SA" dirty="0"/>
              <a:t> لأغراض الزينة والأغراض الاقتصادية.</a:t>
            </a:r>
            <a:endParaRPr lang="en-US" dirty="0"/>
          </a:p>
        </p:txBody>
      </p:sp>
    </p:spTree>
    <p:extLst>
      <p:ext uri="{BB962C8B-B14F-4D97-AF65-F5344CB8AC3E}">
        <p14:creationId xmlns:p14="http://schemas.microsoft.com/office/powerpoint/2010/main" val="2260931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907966"/>
          </a:xfrm>
        </p:spPr>
        <p:txBody>
          <a:bodyPr>
            <a:normAutofit/>
          </a:bodyPr>
          <a:lstStyle/>
          <a:p>
            <a:r>
              <a:rPr lang="ar-SA" sz="3200" dirty="0" smtClean="0"/>
              <a:t>الفن المعماري </a:t>
            </a:r>
            <a:endParaRPr lang="ar-SA" sz="3200" dirty="0"/>
          </a:p>
        </p:txBody>
      </p:sp>
      <p:sp>
        <p:nvSpPr>
          <p:cNvPr id="4" name="عنصر نائب للمحتوى 3"/>
          <p:cNvSpPr>
            <a:spLocks noGrp="1"/>
          </p:cNvSpPr>
          <p:nvPr>
            <p:ph sz="half" idx="1"/>
          </p:nvPr>
        </p:nvSpPr>
        <p:spPr>
          <a:xfrm>
            <a:off x="457200" y="1412776"/>
            <a:ext cx="8153400" cy="4713387"/>
          </a:xfrm>
        </p:spPr>
        <p:txBody>
          <a:bodyPr>
            <a:noAutofit/>
          </a:bodyPr>
          <a:lstStyle/>
          <a:p>
            <a:pPr algn="just"/>
            <a:r>
              <a:rPr lang="ar-SA" sz="2400" dirty="0" smtClean="0"/>
              <a:t>تعتبر فن العمارة الصيني من السمات المميزة للحضارة منذ زمن طويل ويمكن </a:t>
            </a:r>
            <a:r>
              <a:rPr lang="ar-SA" sz="2400" dirty="0" err="1" smtClean="0"/>
              <a:t>الإطلاع</a:t>
            </a:r>
            <a:r>
              <a:rPr lang="ar-SA" sz="2400" dirty="0" smtClean="0"/>
              <a:t> على أمثلة عمرها أكثر من 2000 سنة. هناك بعض السمات المشتركة للهندسة المعمارية الصينية، بغض النظر عن المنطقة المحددة أو الاستخدام. حيث ترتكز أهميته على العرض وتعتبر القاعات الواسعة للمدينة </a:t>
            </a:r>
            <a:r>
              <a:rPr lang="en-US" sz="2400" dirty="0" smtClean="0">
                <a:hlinkClick r:id="rId2" tooltip="Forbidden (الصفحة غير موجودة)"/>
              </a:rPr>
              <a:t>Forbidden</a:t>
            </a:r>
            <a:r>
              <a:rPr lang="ar-SA" sz="2400" dirty="0" smtClean="0"/>
              <a:t> </a:t>
            </a:r>
            <a:r>
              <a:rPr lang="en-US" sz="2400" dirty="0" smtClean="0"/>
              <a:t>City</a:t>
            </a:r>
            <a:r>
              <a:rPr lang="ar-SA" sz="2400" dirty="0" smtClean="0"/>
              <a:t> مثال على ذلك. وفي المقابل تركز العمارة الغربية على الارتفاع على الرغم من وجود استثناءات مثل المعابد.</a:t>
            </a:r>
            <a:endParaRPr lang="en-US" sz="2400" dirty="0" smtClean="0"/>
          </a:p>
          <a:p>
            <a:pPr algn="just"/>
            <a:r>
              <a:rPr lang="ar-SA" sz="2400" dirty="0" smtClean="0"/>
              <a:t>يعتبر </a:t>
            </a:r>
            <a:r>
              <a:rPr lang="ar-SA" sz="2400" dirty="0"/>
              <a:t>التماثل ميزة مهمة والذي تضمن معنى الإحساس بالعظمة كما أنه يُطبق على كل شيء من القصور وبيوت المزارع. إن الاستثناء الوحيد هو في تصميم الحدائق والذي يميل إلى أن يكون غير متماثل قدر الإمكان. مثل اللوحات التمرير الصيني والمبدأ الذي تقوم عليه بنية الحديقة وهو إنشاء تدفق دائم للسماح لناس الاستمتاع بالحديقة بدون أمر كما هو الحال في الطبيعة تلقاء نفسها. وقد لعب </a:t>
            </a:r>
            <a:r>
              <a:rPr lang="en-US" sz="2400" dirty="0"/>
              <a:t>Feng </a:t>
            </a:r>
            <a:r>
              <a:rPr lang="en-US" sz="2400" dirty="0" err="1"/>
              <a:t>shui</a:t>
            </a:r>
            <a:r>
              <a:rPr lang="ar-SA" sz="2400" dirty="0"/>
              <a:t> جزءًا مهمًا في التنمية الهيكلية</a:t>
            </a:r>
          </a:p>
        </p:txBody>
      </p:sp>
    </p:spTree>
    <p:extLst>
      <p:ext uri="{BB962C8B-B14F-4D97-AF65-F5344CB8AC3E}">
        <p14:creationId xmlns:p14="http://schemas.microsoft.com/office/powerpoint/2010/main" val="3092735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dirty="0" smtClean="0"/>
              <a:t>المسليات </a:t>
            </a:r>
            <a:endParaRPr lang="ar-SA" sz="3200" dirty="0"/>
          </a:p>
        </p:txBody>
      </p:sp>
      <p:sp>
        <p:nvSpPr>
          <p:cNvPr id="4" name="عنصر نائب للمحتوى 3"/>
          <p:cNvSpPr>
            <a:spLocks noGrp="1"/>
          </p:cNvSpPr>
          <p:nvPr>
            <p:ph sz="half" idx="1"/>
          </p:nvPr>
        </p:nvSpPr>
        <p:spPr>
          <a:xfrm>
            <a:off x="457200" y="1988840"/>
            <a:ext cx="8153400" cy="4137323"/>
          </a:xfrm>
        </p:spPr>
        <p:txBody>
          <a:bodyPr>
            <a:normAutofit lnSpcReduction="10000"/>
          </a:bodyPr>
          <a:lstStyle/>
          <a:p>
            <a:pPr algn="just"/>
            <a:r>
              <a:rPr lang="ar-SA" dirty="0" smtClean="0"/>
              <a:t>هناك </a:t>
            </a:r>
            <a:r>
              <a:rPr lang="ar-SA" dirty="0"/>
              <a:t>عدد من الألعاب والمسليات المشهورة </a:t>
            </a:r>
            <a:r>
              <a:rPr lang="ar-SA"/>
              <a:t>في </a:t>
            </a:r>
            <a:r>
              <a:rPr lang="ar-SA" smtClean="0"/>
              <a:t>الحضارة </a:t>
            </a:r>
            <a:r>
              <a:rPr lang="ar-SA" dirty="0"/>
              <a:t>الصينية. من أكثر الألعاب شعبية لعبة ماه جونغ </a:t>
            </a:r>
            <a:r>
              <a:rPr lang="en-US" dirty="0" err="1"/>
              <a:t>Mah</a:t>
            </a:r>
            <a:r>
              <a:rPr lang="en-US" dirty="0"/>
              <a:t> Jong</a:t>
            </a:r>
            <a:r>
              <a:rPr lang="ar-SA" dirty="0"/>
              <a:t>. كما تُستخدم القطع نفسها في العاب أخرى مثل </a:t>
            </a:r>
            <a:r>
              <a:rPr lang="ar-SA" dirty="0" err="1"/>
              <a:t>شنقهاي</a:t>
            </a:r>
            <a:r>
              <a:rPr lang="ar-SA" dirty="0"/>
              <a:t> </a:t>
            </a:r>
            <a:r>
              <a:rPr lang="ar-SA" dirty="0" err="1"/>
              <a:t>سوليتر</a:t>
            </a:r>
            <a:r>
              <a:rPr lang="ar-SA" dirty="0"/>
              <a:t> </a:t>
            </a:r>
            <a:r>
              <a:rPr lang="en-US" dirty="0"/>
              <a:t>Shanghai Solitaire</a:t>
            </a:r>
            <a:r>
              <a:rPr lang="ar-SA" dirty="0"/>
              <a:t>. وتشمل </a:t>
            </a:r>
            <a:r>
              <a:rPr lang="ar-SA" dirty="0" err="1"/>
              <a:t>الآخرى</a:t>
            </a:r>
            <a:r>
              <a:rPr lang="ar-SA" dirty="0"/>
              <a:t> الباي غاو </a:t>
            </a:r>
            <a:r>
              <a:rPr lang="en-US" dirty="0" err="1"/>
              <a:t>pai</a:t>
            </a:r>
            <a:r>
              <a:rPr lang="en-US" dirty="0"/>
              <a:t> </a:t>
            </a:r>
            <a:r>
              <a:rPr lang="en-US" dirty="0" err="1"/>
              <a:t>gow</a:t>
            </a:r>
            <a:r>
              <a:rPr lang="ar-SA" dirty="0"/>
              <a:t> و باي غاو بوكر </a:t>
            </a:r>
            <a:r>
              <a:rPr lang="en-US" dirty="0" err="1"/>
              <a:t>pai</a:t>
            </a:r>
            <a:r>
              <a:rPr lang="en-US" dirty="0"/>
              <a:t> </a:t>
            </a:r>
            <a:r>
              <a:rPr lang="en-US" dirty="0" err="1"/>
              <a:t>gow</a:t>
            </a:r>
            <a:r>
              <a:rPr lang="en-US" dirty="0"/>
              <a:t> poker</a:t>
            </a:r>
            <a:r>
              <a:rPr lang="ar-SA" dirty="0"/>
              <a:t> وألعاب </a:t>
            </a:r>
            <a:r>
              <a:rPr lang="ar-SA" dirty="0" err="1"/>
              <a:t>الضومنة</a:t>
            </a:r>
            <a:r>
              <a:rPr lang="ar-SA" dirty="0"/>
              <a:t> </a:t>
            </a:r>
            <a:r>
              <a:rPr lang="en-US" dirty="0"/>
              <a:t>bone domino</a:t>
            </a:r>
            <a:r>
              <a:rPr lang="ar-SA" dirty="0"/>
              <a:t> الأخرى. كما أن لعبتي </a:t>
            </a:r>
            <a:r>
              <a:rPr lang="ar-SA" u="sng" dirty="0" err="1">
                <a:hlinkClick r:id="rId2" tooltip="غو"/>
              </a:rPr>
              <a:t>غو</a:t>
            </a:r>
            <a:r>
              <a:rPr lang="ar-SA" dirty="0"/>
              <a:t> و</a:t>
            </a:r>
            <a:r>
              <a:rPr lang="en-US" dirty="0" err="1"/>
              <a:t>xiangqi</a:t>
            </a:r>
            <a:r>
              <a:rPr lang="ar-SA" dirty="0"/>
              <a:t> مشهورًا أيضًا. كما تعتبر لعبة </a:t>
            </a:r>
            <a:r>
              <a:rPr lang="en-US" dirty="0"/>
              <a:t>Chinese yo-yo</a:t>
            </a:r>
            <a:r>
              <a:rPr lang="ar-SA" dirty="0"/>
              <a:t> أحد الألعاب العرقية التي لها مكانًا في الحضارة.</a:t>
            </a:r>
            <a:endParaRPr lang="en-US" dirty="0"/>
          </a:p>
          <a:p>
            <a:pPr algn="just"/>
            <a:endParaRPr lang="ar-SA" dirty="0"/>
          </a:p>
        </p:txBody>
      </p:sp>
    </p:spTree>
    <p:extLst>
      <p:ext uri="{BB962C8B-B14F-4D97-AF65-F5344CB8AC3E}">
        <p14:creationId xmlns:p14="http://schemas.microsoft.com/office/powerpoint/2010/main" val="915016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1"/>
          </p:nvPr>
        </p:nvSpPr>
        <p:spPr>
          <a:xfrm>
            <a:off x="457200" y="1268760"/>
            <a:ext cx="8153400" cy="4857403"/>
          </a:xfrm>
          <a:solidFill>
            <a:schemeClr val="bg2">
              <a:lumMod val="75000"/>
            </a:schemeClr>
          </a:solidFill>
        </p:spPr>
        <p:txBody>
          <a:bodyPr/>
          <a:lstStyle/>
          <a:p>
            <a:endParaRPr lang="ar-SA" dirty="0" smtClean="0"/>
          </a:p>
          <a:p>
            <a:pPr marL="82296" indent="0" algn="ctr">
              <a:buNone/>
            </a:pPr>
            <a:r>
              <a:rPr lang="ar-SA" dirty="0" smtClean="0"/>
              <a:t>مع السلامة شكراً جزيلاً لإصغائكم </a:t>
            </a:r>
          </a:p>
          <a:p>
            <a:pPr marL="82296" indent="0">
              <a:buNone/>
            </a:pP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47416"/>
            <a:ext cx="2681100"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47416"/>
            <a:ext cx="2896709"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087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2"/>
          </p:nvPr>
        </p:nvSpPr>
        <p:spPr>
          <a:xfrm>
            <a:off x="6228184" y="404664"/>
            <a:ext cx="2016224" cy="864096"/>
          </a:xfrm>
          <a:solidFill>
            <a:schemeClr val="accent6">
              <a:lumMod val="40000"/>
              <a:lumOff val="60000"/>
            </a:schemeClr>
          </a:solidFill>
          <a:effectLst>
            <a:glow rad="101600">
              <a:schemeClr val="accent5">
                <a:satMod val="175000"/>
                <a:alpha val="40000"/>
              </a:schemeClr>
            </a:glow>
          </a:effectLst>
        </p:spPr>
        <p:txBody>
          <a:bodyPr>
            <a:normAutofit/>
          </a:bodyPr>
          <a:lstStyle/>
          <a:p>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j-cs"/>
              </a:rPr>
              <a:t>الصين </a:t>
            </a:r>
            <a:endPar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j-cs"/>
            </a:endParaRPr>
          </a:p>
        </p:txBody>
      </p:sp>
      <p:sp>
        <p:nvSpPr>
          <p:cNvPr id="4" name="عنصر نائب للمحتوى 3"/>
          <p:cNvSpPr>
            <a:spLocks noGrp="1"/>
          </p:cNvSpPr>
          <p:nvPr>
            <p:ph sz="half" idx="1"/>
          </p:nvPr>
        </p:nvSpPr>
        <p:spPr>
          <a:xfrm>
            <a:off x="179512" y="1412776"/>
            <a:ext cx="8568952" cy="5040560"/>
          </a:xfrm>
          <a:effectLst>
            <a:outerShdw blurRad="76200" dist="12700" dir="2700000" sy="-23000" kx="-800400" algn="bl"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a:normAutofit/>
          </a:bodyPr>
          <a:lstStyle/>
          <a:p>
            <a:endParaRPr lang="ar-SA" sz="2800" dirty="0" smtClean="0">
              <a:solidFill>
                <a:srgbClr val="C00000"/>
              </a:solidFill>
            </a:endParaRPr>
          </a:p>
          <a:p>
            <a:pPr algn="just"/>
            <a:r>
              <a:rPr lang="ar-SA" sz="2800" dirty="0" smtClean="0">
                <a:solidFill>
                  <a:srgbClr val="C00000"/>
                </a:solidFill>
              </a:rPr>
              <a:t>تعد</a:t>
            </a:r>
            <a:r>
              <a:rPr lang="ar-SA" sz="2800" dirty="0">
                <a:solidFill>
                  <a:srgbClr val="C00000"/>
                </a:solidFill>
              </a:rPr>
              <a:t> الحضارة </a:t>
            </a:r>
            <a:r>
              <a:rPr lang="ar-SA" sz="2800" dirty="0" smtClean="0">
                <a:solidFill>
                  <a:srgbClr val="C00000"/>
                </a:solidFill>
              </a:rPr>
              <a:t>الصينية </a:t>
            </a:r>
            <a:r>
              <a:rPr lang="ar-SA" sz="2800" dirty="0">
                <a:solidFill>
                  <a:srgbClr val="C00000"/>
                </a:solidFill>
              </a:rPr>
              <a:t> واحدة من أقدم الثقافات في العالم، وهي المنطقة التي تهيمنها الثقافة والتي تغطي منطقة جغرافية كبيرة في شرق آسيا بعادات </a:t>
            </a:r>
            <a:r>
              <a:rPr lang="ar-SA" sz="2800" dirty="0" smtClean="0">
                <a:solidFill>
                  <a:srgbClr val="C00000"/>
                </a:solidFill>
              </a:rPr>
              <a:t>وتقاليد متفاوتة </a:t>
            </a:r>
            <a:r>
              <a:rPr lang="ar-SA" sz="2800" dirty="0">
                <a:solidFill>
                  <a:srgbClr val="C00000"/>
                </a:solidFill>
              </a:rPr>
              <a:t>جداً بين المحافظات والمدن وحتى القرى. ومن أهم مكونات الحضارة الصينية </a:t>
            </a:r>
            <a:r>
              <a:rPr lang="ar-SA" sz="2800" dirty="0" smtClean="0">
                <a:solidFill>
                  <a:srgbClr val="C00000"/>
                </a:solidFill>
              </a:rPr>
              <a:t>الأدب</a:t>
            </a:r>
            <a:r>
              <a:rPr lang="ar-SA" sz="2800" dirty="0">
                <a:solidFill>
                  <a:srgbClr val="C00000"/>
                </a:solidFill>
              </a:rPr>
              <a:t> </a:t>
            </a:r>
            <a:r>
              <a:rPr lang="ar-SA" sz="2800" dirty="0" smtClean="0">
                <a:solidFill>
                  <a:srgbClr val="C00000"/>
                </a:solidFill>
              </a:rPr>
              <a:t>والموسيقى </a:t>
            </a:r>
            <a:r>
              <a:rPr lang="ar-SA" sz="2800" dirty="0">
                <a:solidFill>
                  <a:srgbClr val="C00000"/>
                </a:solidFill>
              </a:rPr>
              <a:t> </a:t>
            </a:r>
            <a:r>
              <a:rPr lang="ar-SA" sz="2800" dirty="0" smtClean="0">
                <a:solidFill>
                  <a:srgbClr val="C00000"/>
                </a:solidFill>
              </a:rPr>
              <a:t>والفنون البصرية </a:t>
            </a:r>
            <a:r>
              <a:rPr lang="ar-SA" sz="2800" u="sng" dirty="0" smtClean="0">
                <a:solidFill>
                  <a:srgbClr val="C00000"/>
                </a:solidFill>
              </a:rPr>
              <a:t> </a:t>
            </a:r>
            <a:r>
              <a:rPr lang="ar-SA" sz="2800" dirty="0" smtClean="0">
                <a:solidFill>
                  <a:srgbClr val="C00000"/>
                </a:solidFill>
              </a:rPr>
              <a:t>فنون الدفاع عن النفس </a:t>
            </a:r>
            <a:r>
              <a:rPr lang="ar-SA" sz="2800" dirty="0">
                <a:solidFill>
                  <a:srgbClr val="C00000"/>
                </a:solidFill>
              </a:rPr>
              <a:t> والمأكولات </a:t>
            </a:r>
            <a:r>
              <a:rPr lang="ar-SA" sz="2800" dirty="0" smtClean="0">
                <a:solidFill>
                  <a:srgbClr val="C00000"/>
                </a:solidFill>
              </a:rPr>
              <a:t>والدين وغيرها</a:t>
            </a:r>
            <a:r>
              <a:rPr lang="ar-SA" sz="2800" dirty="0"/>
              <a:t>.</a:t>
            </a:r>
            <a:endParaRPr lang="en-US" sz="2800" dirty="0"/>
          </a:p>
        </p:txBody>
      </p:sp>
    </p:spTree>
    <p:extLst>
      <p:ext uri="{BB962C8B-B14F-4D97-AF65-F5344CB8AC3E}">
        <p14:creationId xmlns:p14="http://schemas.microsoft.com/office/powerpoint/2010/main" val="294671356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7931224" cy="763950"/>
          </a:xfrm>
          <a:effectLst>
            <a:glow rad="228600">
              <a:schemeClr val="accent1">
                <a:satMod val="175000"/>
                <a:alpha val="40000"/>
              </a:schemeClr>
            </a:glow>
          </a:effectLst>
        </p:spPr>
        <p:txBody>
          <a:bodyPr>
            <a:normAutofit/>
          </a:bodyPr>
          <a:lstStyle/>
          <a:p>
            <a:pPr algn="ctr"/>
            <a:r>
              <a:rPr lang="ar-SA" sz="3200" dirty="0" smtClean="0"/>
              <a:t>الهوية </a:t>
            </a:r>
            <a:endParaRPr lang="ar-SA" sz="3200" dirty="0"/>
          </a:p>
        </p:txBody>
      </p:sp>
      <p:sp>
        <p:nvSpPr>
          <p:cNvPr id="4" name="عنصر نائب للمحتوى 3"/>
          <p:cNvSpPr>
            <a:spLocks noGrp="1"/>
          </p:cNvSpPr>
          <p:nvPr>
            <p:ph sz="half" idx="1"/>
          </p:nvPr>
        </p:nvSpPr>
        <p:spPr>
          <a:xfrm>
            <a:off x="251520" y="1268760"/>
            <a:ext cx="8136904" cy="4680520"/>
          </a:xfrm>
        </p:spPr>
        <p:style>
          <a:lnRef idx="1">
            <a:schemeClr val="accent1"/>
          </a:lnRef>
          <a:fillRef idx="3">
            <a:schemeClr val="accent1"/>
          </a:fillRef>
          <a:effectRef idx="2">
            <a:schemeClr val="accent1"/>
          </a:effectRef>
          <a:fontRef idx="minor">
            <a:schemeClr val="lt1"/>
          </a:fontRef>
        </p:style>
        <p:txBody>
          <a:bodyPr>
            <a:normAutofit/>
          </a:bodyPr>
          <a:lstStyle/>
          <a:p>
            <a:endParaRPr lang="en-US" dirty="0"/>
          </a:p>
          <a:p>
            <a:pPr algn="just"/>
            <a:r>
              <a:rPr lang="ar-SA" dirty="0">
                <a:solidFill>
                  <a:schemeClr val="tx1"/>
                </a:solidFill>
              </a:rPr>
              <a:t>هناك 56 مجموعة عرقية معترف بها رسمياً في </a:t>
            </a:r>
            <a:r>
              <a:rPr lang="ar-SA" dirty="0" smtClean="0">
                <a:solidFill>
                  <a:schemeClr val="tx1"/>
                </a:solidFill>
              </a:rPr>
              <a:t>الصين. </a:t>
            </a:r>
            <a:r>
              <a:rPr lang="ar-SA" dirty="0">
                <a:solidFill>
                  <a:schemeClr val="tx1"/>
                </a:solidFill>
              </a:rPr>
              <a:t>ومن بين كل هذه الأرقام تعد قومية هان من أكبر المجموعات. وعلى مر التاريخ فإن الكثير من المجموعات تندمج في الأعراق المجاورة أو تختفي. إن الهوية التقليدية داخل المجتمع له علاقة بشكل كبير مع تمييز اسم العائلة. إن الهوية التقليدية داخل المجتمع تقوم بتمييز اسم العائلة بشكل كبير. الإقليم المقال الأساسي كنوز الأسلاف الثلاثة تغطي الثقافة التقليدية الصينية أقاليم جغرافية </a:t>
            </a:r>
            <a:r>
              <a:rPr lang="ar-SA" dirty="0" smtClean="0">
                <a:solidFill>
                  <a:schemeClr val="tx1"/>
                </a:solidFill>
              </a:rPr>
              <a:t>كبيرة</a:t>
            </a:r>
            <a:endParaRPr lang="en-US" dirty="0"/>
          </a:p>
        </p:txBody>
      </p:sp>
    </p:spTree>
    <p:extLst>
      <p:ext uri="{BB962C8B-B14F-4D97-AF65-F5344CB8AC3E}">
        <p14:creationId xmlns:p14="http://schemas.microsoft.com/office/powerpoint/2010/main" val="117626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43808" y="216778"/>
            <a:ext cx="2664296" cy="835958"/>
          </a:xfrm>
        </p:spPr>
        <p:txBody>
          <a:bodyPr/>
          <a:lstStyle/>
          <a:p>
            <a:r>
              <a:rPr lang="ar-SA" sz="3600" dirty="0" smtClean="0"/>
              <a:t>الهوية</a:t>
            </a:r>
            <a:r>
              <a:rPr lang="ar-SA" dirty="0" smtClean="0"/>
              <a:t> </a:t>
            </a:r>
            <a:endParaRPr lang="ar-SA" dirty="0"/>
          </a:p>
        </p:txBody>
      </p:sp>
      <p:sp>
        <p:nvSpPr>
          <p:cNvPr id="4" name="عنصر نائب للمحتوى 3"/>
          <p:cNvSpPr>
            <a:spLocks noGrp="1"/>
          </p:cNvSpPr>
          <p:nvPr>
            <p:ph sz="half" idx="1"/>
          </p:nvPr>
        </p:nvSpPr>
        <p:spPr>
          <a:xfrm>
            <a:off x="457200" y="1556792"/>
            <a:ext cx="8153400" cy="4569371"/>
          </a:xfrm>
          <a:solidFill>
            <a:schemeClr val="accent6">
              <a:lumMod val="60000"/>
              <a:lumOff val="40000"/>
            </a:schemeClr>
          </a:solidFill>
        </p:spPr>
        <p:txBody>
          <a:bodyPr/>
          <a:lstStyle/>
          <a:p>
            <a:pPr algn="just"/>
            <a:r>
              <a:rPr lang="ar-SA" dirty="0"/>
              <a:t>حيث أن المناطق مقسمة إلى ثقافات فرعية مستقلة، غالباً ما تمثل كل منطقة ثلاثة مواضيع مستمدة من الأسلاف. وعلى سبيل المثال فإن </a:t>
            </a:r>
            <a:r>
              <a:rPr lang="ar-SA" dirty="0" err="1"/>
              <a:t>قوانغدونغ</a:t>
            </a:r>
            <a:r>
              <a:rPr lang="ar-SA" dirty="0"/>
              <a:t> (</a:t>
            </a:r>
            <a:r>
              <a:rPr lang="ar-SA" u="sng" dirty="0" err="1">
                <a:hlinkClick r:id="rId2" tooltip="غوانغدونغ"/>
              </a:rPr>
              <a:t>غوانغدونغ</a:t>
            </a:r>
            <a:r>
              <a:rPr lang="ar-SA" dirty="0"/>
              <a:t>) متمثلة </a:t>
            </a:r>
            <a:r>
              <a:rPr lang="ar-SA" dirty="0" err="1"/>
              <a:t>بتشينبي</a:t>
            </a:r>
            <a:r>
              <a:rPr lang="ar-SA" dirty="0"/>
              <a:t> (</a:t>
            </a:r>
            <a:r>
              <a:rPr lang="en-US" dirty="0" err="1">
                <a:hlinkClick r:id="rId3" tooltip="Chenpi (الصفحة غير موجودة)"/>
              </a:rPr>
              <a:t>chenpi</a:t>
            </a:r>
            <a:r>
              <a:rPr lang="ar-SA" dirty="0"/>
              <a:t>) و اجيد </a:t>
            </a:r>
            <a:r>
              <a:rPr lang="ar-SA" dirty="0" err="1"/>
              <a:t>جينجر</a:t>
            </a:r>
            <a:r>
              <a:rPr lang="ar-SA" dirty="0"/>
              <a:t> ( </a:t>
            </a:r>
            <a:r>
              <a:rPr lang="en-US" dirty="0"/>
              <a:t>aged ginger</a:t>
            </a:r>
            <a:r>
              <a:rPr lang="ar-SA" dirty="0"/>
              <a:t>)و </a:t>
            </a:r>
            <a:r>
              <a:rPr lang="ar-SA" dirty="0" err="1"/>
              <a:t>هاي</a:t>
            </a:r>
            <a:r>
              <a:rPr lang="ar-SA" dirty="0"/>
              <a:t> (</a:t>
            </a:r>
            <a:r>
              <a:rPr lang="en-US" dirty="0"/>
              <a:t>hay</a:t>
            </a:r>
            <a:r>
              <a:rPr lang="ar-SA" dirty="0"/>
              <a:t>).. وتشمل الأخرى المدن القديمة مثل لينان </a:t>
            </a:r>
            <a:r>
              <a:rPr lang="ar-SA" dirty="0" err="1"/>
              <a:t>هانغتشو</a:t>
            </a:r>
            <a:r>
              <a:rPr lang="ar-SA" dirty="0"/>
              <a:t> (</a:t>
            </a:r>
            <a:r>
              <a:rPr lang="ar-SA" dirty="0" err="1">
                <a:hlinkClick r:id="rId4" tooltip="هانغتشو"/>
              </a:rPr>
              <a:t>هانغتشو</a:t>
            </a:r>
            <a:r>
              <a:rPr lang="ar-SA" dirty="0"/>
              <a:t>)، التي تشمل أوراق </a:t>
            </a:r>
            <a:r>
              <a:rPr lang="ar-SA" dirty="0">
                <a:hlinkClick r:id="rId5" tooltip="الشاي"/>
              </a:rPr>
              <a:t>الشاي</a:t>
            </a:r>
            <a:r>
              <a:rPr lang="ar-SA" dirty="0"/>
              <a:t> و</a:t>
            </a:r>
            <a:r>
              <a:rPr lang="ar-SA" dirty="0">
                <a:hlinkClick r:id="rId6" tooltip="الخيزران"/>
              </a:rPr>
              <a:t>الخيزران</a:t>
            </a:r>
            <a:r>
              <a:rPr lang="ar-SA" dirty="0"/>
              <a:t> الجوز الجذع وجوز الخيزران تبادل لإطلاق النار.</a:t>
            </a:r>
            <a:endParaRPr lang="en-US" dirty="0"/>
          </a:p>
          <a:p>
            <a:pPr algn="just"/>
            <a:endParaRPr lang="en-US" dirty="0"/>
          </a:p>
          <a:p>
            <a:endParaRPr lang="ar-SA" dirty="0"/>
          </a:p>
        </p:txBody>
      </p:sp>
    </p:spTree>
    <p:extLst>
      <p:ext uri="{BB962C8B-B14F-4D97-AF65-F5344CB8AC3E}">
        <p14:creationId xmlns:p14="http://schemas.microsoft.com/office/powerpoint/2010/main" val="189269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16632"/>
            <a:ext cx="5832648" cy="864096"/>
          </a:xfrm>
          <a:effectLst>
            <a:glow rad="63500">
              <a:schemeClr val="accent4">
                <a:satMod val="175000"/>
                <a:alpha val="40000"/>
              </a:schemeClr>
            </a:glow>
            <a:outerShdw blurRad="63500" dist="25400" dir="5400000" rotWithShape="0">
              <a:srgbClr val="000000">
                <a:alpha val="43137"/>
              </a:srgbClr>
            </a:outerShdw>
            <a:softEdge rad="317500"/>
          </a:effectLst>
        </p:spPr>
        <p:style>
          <a:lnRef idx="1">
            <a:schemeClr val="accent2"/>
          </a:lnRef>
          <a:fillRef idx="2">
            <a:schemeClr val="accent2"/>
          </a:fillRef>
          <a:effectRef idx="1">
            <a:schemeClr val="accent2"/>
          </a:effectRef>
          <a:fontRef idx="minor">
            <a:schemeClr val="dk1"/>
          </a:fontRef>
        </p:style>
        <p:txBody>
          <a:bodyPr>
            <a:normAutofit/>
          </a:bodyPr>
          <a:lstStyle/>
          <a:p>
            <a:pPr algn="ctr"/>
            <a:r>
              <a:rPr lang="ar-SA" sz="2800" dirty="0" smtClean="0"/>
              <a:t>المجتمع </a:t>
            </a:r>
            <a:endParaRPr lang="ar-SA" sz="2800" dirty="0"/>
          </a:p>
        </p:txBody>
      </p:sp>
      <p:sp>
        <p:nvSpPr>
          <p:cNvPr id="4" name="عنصر نائب للمحتوى 3"/>
          <p:cNvSpPr>
            <a:spLocks noGrp="1"/>
          </p:cNvSpPr>
          <p:nvPr>
            <p:ph sz="half" idx="1"/>
          </p:nvPr>
        </p:nvSpPr>
        <p:spPr>
          <a:xfrm>
            <a:off x="251520" y="1412776"/>
            <a:ext cx="8208912" cy="4824536"/>
          </a:xfrm>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ar-SA" dirty="0"/>
              <a:t>البنية </a:t>
            </a:r>
            <a:r>
              <a:rPr lang="ar-SA" dirty="0" smtClean="0"/>
              <a:t>الاجتماعية </a:t>
            </a:r>
            <a:r>
              <a:rPr lang="ar-SA" dirty="0"/>
              <a:t>في الصين منذ فترة الملوك الثلاثة والأباطرة الخمس كان لبعض من أشكال الملك الصيني السيطرة قبل كل شيء. كان لكل فترة تاريخية اسم مختلف نسبةً للمواقف المختلفة داخل المجتمع. فنظرياً إن كل فترة إمبراطورية أو إقطاعية متشابهة فبالنسبة للحكومة والمسؤولين العسكريين يحصلون المستويات العالية في التسلسل الهرمي أما بقية السكان فهم تحت القانون الصيني العادي، نظمت الجمعية الصينية التقليدية إلى منظومة هرمية من الفئات الاجتماعية الاقتصادية المعروفة باسم المهن الأربع من أواخر عهد أسرة تشو ( </a:t>
            </a:r>
            <a:r>
              <a:rPr lang="en-US" dirty="0"/>
              <a:t>Zhou Dynasty) (1046–256</a:t>
            </a:r>
            <a:r>
              <a:rPr lang="ar-SA" dirty="0"/>
              <a:t> قبل الميلاد) وما بعده.</a:t>
            </a:r>
            <a:endParaRPr lang="en-US" dirty="0"/>
          </a:p>
          <a:p>
            <a:pPr algn="just"/>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36526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7787208" cy="979974"/>
          </a:xfrm>
          <a:effectLst>
            <a:glow rad="139700">
              <a:schemeClr val="accent6">
                <a:satMod val="175000"/>
                <a:alpha val="40000"/>
              </a:schemeClr>
            </a:glow>
            <a:outerShdw blurRad="63500" dist="25400" dir="5400000" rotWithShape="0">
              <a:srgbClr val="000000">
                <a:alpha val="43137"/>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sz="2800" dirty="0" smtClean="0"/>
              <a:t>المجتمع </a:t>
            </a:r>
            <a:endParaRPr lang="ar-SA" sz="2800" dirty="0"/>
          </a:p>
        </p:txBody>
      </p:sp>
      <p:sp>
        <p:nvSpPr>
          <p:cNvPr id="4" name="عنصر نائب للمحتوى 3"/>
          <p:cNvSpPr>
            <a:spLocks noGrp="1"/>
          </p:cNvSpPr>
          <p:nvPr>
            <p:ph sz="half" idx="1"/>
          </p:nvPr>
        </p:nvSpPr>
        <p:spPr>
          <a:xfrm>
            <a:off x="107504" y="1484784"/>
            <a:ext cx="8568952" cy="4641379"/>
          </a:xfrm>
          <a:effectLst>
            <a:outerShdw blurRad="76200" dir="13500000" sy="23000" kx="1200000" algn="br"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a:normAutofit fontScale="92500"/>
          </a:bodyPr>
          <a:lstStyle/>
          <a:p>
            <a:pPr algn="just"/>
            <a:r>
              <a:rPr lang="ar-SA" sz="2800" dirty="0"/>
              <a:t>وبالرغم من ذلك فإن هذا النظام لا يغطي جميع الفئات الاجتماعية في حين أن التمييز بين جميع الفئات أصبح غير واضح منذ الاستغلال التجاري للثقافة الصينية في عهد أسرة </a:t>
            </a:r>
            <a:r>
              <a:rPr lang="ar-SA" sz="2800" dirty="0" err="1"/>
              <a:t>سونغ</a:t>
            </a:r>
            <a:r>
              <a:rPr lang="ar-SA" sz="2800" dirty="0"/>
              <a:t> (</a:t>
            </a:r>
            <a:r>
              <a:rPr lang="en-US" sz="2800" dirty="0"/>
              <a:t>Song Dynasty) (960–1279</a:t>
            </a:r>
            <a:r>
              <a:rPr lang="ar-SA" sz="2800" dirty="0"/>
              <a:t> م). أخذ التعليم الصيني القديم تاريخًا طويلًا فمنذ زمن سلالة سوى (</a:t>
            </a:r>
            <a:r>
              <a:rPr lang="en-US" sz="2800" dirty="0"/>
              <a:t>Sui Dynasty)(581–618 CE</a:t>
            </a:r>
            <a:r>
              <a:rPr lang="ar-SA" sz="2800" dirty="0"/>
              <a:t>) استعد المرشحين المتعلمين للامتحانات الإمبراطورية التي اختارت خريجي الامتحان للعمل في الحكومة كباحثين بيروقراطيين. والذي يؤدي إلى إنشاء الجدارة على الرغم من أن النجاح كان متاح للذكور فقط الذين يمكنهم تقديم الاختبار التحضيري. تتطلب الامتحانات الإمبراطورية من المتقدمين كتابة المقالات وإظهار اتقانها </a:t>
            </a:r>
            <a:r>
              <a:rPr lang="ar-SA" sz="2800" dirty="0" err="1"/>
              <a:t>للكنفوشيوسية</a:t>
            </a:r>
            <a:r>
              <a:rPr lang="ar-SA" sz="2800" dirty="0"/>
              <a:t> الكلاسيكية. حيث يصبح الذين حصدوا أعلى مستوى في الامتحان نخبة من الباحثين المسؤولين المعروفة </a:t>
            </a:r>
            <a:r>
              <a:rPr lang="ar-SA" sz="2800" dirty="0" err="1"/>
              <a:t>بجينشى</a:t>
            </a:r>
            <a:r>
              <a:rPr lang="ar-SA" sz="2800" dirty="0"/>
              <a:t> الذين لهم وضع الاجتماعي </a:t>
            </a:r>
          </a:p>
        </p:txBody>
      </p:sp>
    </p:spTree>
    <p:extLst>
      <p:ext uri="{BB962C8B-B14F-4D97-AF65-F5344CB8AC3E}">
        <p14:creationId xmlns:p14="http://schemas.microsoft.com/office/powerpoint/2010/main" val="134065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51720" y="476672"/>
            <a:ext cx="3810000" cy="1162050"/>
          </a:xfrm>
        </p:spPr>
        <p:txBody>
          <a:bodyPr/>
          <a:lstStyle/>
          <a:p>
            <a:r>
              <a:rPr lang="en-US" dirty="0"/>
              <a:t/>
            </a:r>
            <a:br>
              <a:rPr lang="en-US" dirty="0"/>
            </a:br>
            <a:endParaRPr lang="ar-SA" dirty="0"/>
          </a:p>
        </p:txBody>
      </p:sp>
      <p:sp>
        <p:nvSpPr>
          <p:cNvPr id="4" name="عنصر نائب للمحتوى 3"/>
          <p:cNvSpPr>
            <a:spLocks noGrp="1"/>
          </p:cNvSpPr>
          <p:nvPr>
            <p:ph sz="half" idx="1"/>
          </p:nvPr>
        </p:nvSpPr>
        <p:spPr>
          <a:xfrm>
            <a:off x="179512" y="1484784"/>
            <a:ext cx="8359080" cy="4536503"/>
          </a:xfrm>
          <a:solidFill>
            <a:schemeClr val="accent3">
              <a:lumMod val="40000"/>
              <a:lumOff val="60000"/>
            </a:schemeClr>
          </a:solidFill>
          <a:effectLst>
            <a:innerShdw blurRad="63500" dist="50800" dir="8100000">
              <a:prstClr val="black">
                <a:alpha val="50000"/>
              </a:prstClr>
            </a:innerShdw>
          </a:effectLst>
        </p:spPr>
        <p:txBody>
          <a:bodyPr>
            <a:normAutofit/>
          </a:bodyPr>
          <a:lstStyle/>
          <a:p>
            <a:pPr algn="just"/>
            <a:r>
              <a:rPr lang="ar-SA" dirty="0"/>
              <a:t>اقتصادي المحترم جداً. تطورت البنية الأسطورية الرئيسية حول موضوع اختبارات اساطير الإمبراطورية. والتي عادة ما كان المدرس يعلمهم الصنائع والحرف. كتبت المؤرخة </a:t>
            </a:r>
            <a:r>
              <a:rPr lang="en-US" dirty="0"/>
              <a:t>Ban Zhao</a:t>
            </a:r>
            <a:r>
              <a:rPr lang="ar-SA" dirty="0"/>
              <a:t> كتاب </a:t>
            </a:r>
            <a:r>
              <a:rPr lang="en-US" dirty="0"/>
              <a:t>Lessons for Women</a:t>
            </a:r>
            <a:r>
              <a:rPr lang="ar-SA" dirty="0"/>
              <a:t> "عهد أسرة هان" وأوجزت أربع فضائل على المرأة أن تلتزم بها، بينما قام العلماء </a:t>
            </a:r>
            <a:r>
              <a:rPr lang="en-US" dirty="0"/>
              <a:t>Zhu Xi</a:t>
            </a:r>
            <a:r>
              <a:rPr lang="ar-SA" dirty="0"/>
              <a:t> و </a:t>
            </a:r>
            <a:r>
              <a:rPr lang="en-US" dirty="0"/>
              <a:t>Cheng Yi</a:t>
            </a:r>
            <a:r>
              <a:rPr lang="ar-SA" dirty="0"/>
              <a:t> بالتوسع بناء عليها.</a:t>
            </a:r>
            <a:endParaRPr lang="en-US" dirty="0"/>
          </a:p>
          <a:p>
            <a:endParaRPr lang="ar-SA" dirty="0"/>
          </a:p>
        </p:txBody>
      </p:sp>
    </p:spTree>
    <p:extLst>
      <p:ext uri="{BB962C8B-B14F-4D97-AF65-F5344CB8AC3E}">
        <p14:creationId xmlns:p14="http://schemas.microsoft.com/office/powerpoint/2010/main" val="75485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5915000" cy="1162050"/>
          </a:xfrm>
        </p:spPr>
        <p:txBody>
          <a:bodyPr>
            <a:normAutofit/>
          </a:bodyPr>
          <a:lstStyle/>
          <a:p>
            <a:r>
              <a:rPr lang="ar-SA" sz="3200" dirty="0"/>
              <a:t>القيم الاجتماعية</a:t>
            </a:r>
            <a:r>
              <a:rPr lang="en-US" sz="3200" dirty="0"/>
              <a:t/>
            </a:r>
            <a:br>
              <a:rPr lang="en-US" sz="3200" dirty="0"/>
            </a:br>
            <a:endParaRPr lang="ar-SA" sz="3200" dirty="0"/>
          </a:p>
        </p:txBody>
      </p:sp>
      <p:sp>
        <p:nvSpPr>
          <p:cNvPr id="3" name="عنصر نائب للمحتوى 2"/>
          <p:cNvSpPr>
            <a:spLocks noGrp="1"/>
          </p:cNvSpPr>
          <p:nvPr>
            <p:ph sz="half" idx="1"/>
          </p:nvPr>
        </p:nvSpPr>
        <p:spPr>
          <a:xfrm>
            <a:off x="323528" y="1628800"/>
            <a:ext cx="8424936" cy="3992563"/>
          </a:xfrm>
          <a:solidFill>
            <a:schemeClr val="accent2">
              <a:lumMod val="75000"/>
            </a:schemeClr>
          </a:solidFill>
        </p:spPr>
        <p:txBody>
          <a:bodyPr>
            <a:normAutofit/>
          </a:bodyPr>
          <a:lstStyle/>
          <a:p>
            <a:pPr algn="just"/>
            <a:r>
              <a:rPr lang="ar-SA" dirty="0" smtClean="0"/>
              <a:t>كان </a:t>
            </a:r>
            <a:r>
              <a:rPr lang="ar-SA" dirty="0"/>
              <a:t>هناك لصراع بين الفلسفات في كثير من الأحيان فمثلاً يعتقد ا</a:t>
            </a:r>
            <a:r>
              <a:rPr lang="en-US" dirty="0"/>
              <a:t>Song Dynasty Neo-Confucians</a:t>
            </a:r>
            <a:r>
              <a:rPr lang="ar-SA" dirty="0"/>
              <a:t> بابتعاد الروح الأصلية للكونفوشية. وحتى اليوم فإن الاختبارات وثقافة الجدارة ما تزال ذات قيمة في الصين. ففي السنوات الأخيرة دعا عدد من </a:t>
            </a:r>
            <a:r>
              <a:rPr lang="en-US" dirty="0">
                <a:hlinkClick r:id="rId2" tooltip="New Confucians (الصفحة غير موجودة)"/>
              </a:rPr>
              <a:t>New Confucians</a:t>
            </a:r>
            <a:r>
              <a:rPr lang="ar-SA" dirty="0"/>
              <a:t> إلى أن المُثل الديمقراطية وحقوق الإنسان متوافقة تماما مع الكونفوشيوسية التقليدية "القيم الآسيوية".</a:t>
            </a:r>
            <a:endParaRPr lang="en-US" dirty="0"/>
          </a:p>
          <a:p>
            <a:pPr algn="just"/>
            <a:endParaRPr lang="ar-SA" dirty="0"/>
          </a:p>
        </p:txBody>
      </p:sp>
    </p:spTree>
    <p:extLst>
      <p:ext uri="{BB962C8B-B14F-4D97-AF65-F5344CB8AC3E}">
        <p14:creationId xmlns:p14="http://schemas.microsoft.com/office/powerpoint/2010/main" val="1864089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1960</TotalTime>
  <Words>1039</Words>
  <Application>Microsoft Office PowerPoint</Application>
  <PresentationFormat>عرض على الشاشة (3:4)‏</PresentationFormat>
  <Paragraphs>49</Paragraphs>
  <Slides>23</Slides>
  <Notes>1</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انقلاب</vt:lpstr>
      <vt:lpstr>  حضارة الصين القديمة  /المرحلة الثانية /قسم التاريخ اعداد المدرس الدكتور ذكرى عواد  </vt:lpstr>
      <vt:lpstr>         حضارة الصين  </vt:lpstr>
      <vt:lpstr>عرض تقديمي في PowerPoint</vt:lpstr>
      <vt:lpstr>الهوية </vt:lpstr>
      <vt:lpstr>الهوية </vt:lpstr>
      <vt:lpstr>المجتمع </vt:lpstr>
      <vt:lpstr>المجتمع </vt:lpstr>
      <vt:lpstr> </vt:lpstr>
      <vt:lpstr>القيم الاجتماعية </vt:lpstr>
      <vt:lpstr> القيم الاجتماعية </vt:lpstr>
      <vt:lpstr>اللغة </vt:lpstr>
      <vt:lpstr>اللغة </vt:lpstr>
      <vt:lpstr>اللغة </vt:lpstr>
      <vt:lpstr> </vt:lpstr>
      <vt:lpstr>الفنون </vt:lpstr>
      <vt:lpstr>الفنون </vt:lpstr>
      <vt:lpstr>الفنون القتالية </vt:lpstr>
      <vt:lpstr>عرض تقديمي في PowerPoint</vt:lpstr>
      <vt:lpstr>الازياء </vt:lpstr>
      <vt:lpstr>الازياء </vt:lpstr>
      <vt:lpstr>الفن المعماري </vt:lpstr>
      <vt:lpstr>المسليات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التربية للعلوم الإنسانية  قسم التاريخ       محاضرات  منهج البحـث العلمي الـتاريخي   مدرس المادة : نضال محمد قمبر</dc:title>
  <dc:creator>rwaaa</dc:creator>
  <cp:lastModifiedBy>HMF</cp:lastModifiedBy>
  <cp:revision>128</cp:revision>
  <dcterms:created xsi:type="dcterms:W3CDTF">2016-02-06T06:48:33Z</dcterms:created>
  <dcterms:modified xsi:type="dcterms:W3CDTF">2021-03-22T07:20:31Z</dcterms:modified>
</cp:coreProperties>
</file>